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0" r:id="rId4"/>
    <p:sldId id="261" r:id="rId5"/>
    <p:sldId id="262" r:id="rId6"/>
    <p:sldId id="263" r:id="rId7"/>
    <p:sldId id="274" r:id="rId8"/>
    <p:sldId id="264" r:id="rId9"/>
    <p:sldId id="266" r:id="rId10"/>
    <p:sldId id="267" r:id="rId11"/>
    <p:sldId id="268"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881311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388754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533931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778980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9569472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96853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906736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665634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998025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839151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359706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703018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CA1FC-2233-4CFF-A531-F6EF025F979D}"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55540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551613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382704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576923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4060919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ECA1FC-2233-4CFF-A531-F6EF025F979D}" type="datetimeFigureOut">
              <a:rPr lang="en-US" smtClean="0"/>
              <a:t>6/28/2019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7D22B6-AA97-4897-B260-0FD5BF02B59B}" type="slidenum">
              <a:rPr lang="en-US" smtClean="0"/>
              <a:t>‹#›</a:t>
            </a:fld>
            <a:endParaRPr lang="en-US"/>
          </a:p>
        </p:txBody>
      </p:sp>
    </p:spTree>
    <p:extLst>
      <p:ext uri="{BB962C8B-B14F-4D97-AF65-F5344CB8AC3E}">
        <p14:creationId xmlns:p14="http://schemas.microsoft.com/office/powerpoint/2010/main" val="402374036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7046"/>
            <a:ext cx="9144000" cy="2387600"/>
          </a:xfrm>
        </p:spPr>
        <p:txBody>
          <a:bodyPr/>
          <a:lstStyle/>
          <a:p>
            <a:r>
              <a:rPr lang="en-US" sz="6600" i="1" dirty="0">
                <a:effectLst>
                  <a:outerShdw blurRad="38100" dist="38100" dir="2700000" algn="tl">
                    <a:srgbClr val="000000">
                      <a:alpha val="43137"/>
                    </a:srgbClr>
                  </a:outerShdw>
                </a:effectLst>
                <a:latin typeface="+mn-lt"/>
              </a:rPr>
              <a:t>	</a:t>
            </a:r>
            <a:r>
              <a:rPr lang="en-US" sz="6600" i="1" dirty="0">
                <a:solidFill>
                  <a:schemeClr val="tx1"/>
                </a:solidFill>
                <a:effectLst>
                  <a:outerShdw blurRad="38100" dist="38100" dir="2700000" algn="tl">
                    <a:srgbClr val="000000">
                      <a:alpha val="43137"/>
                    </a:srgbClr>
                  </a:outerShdw>
                </a:effectLst>
                <a:latin typeface="+mn-lt"/>
              </a:rPr>
              <a:t>	</a:t>
            </a:r>
            <a:r>
              <a:rPr lang="en-US" i="1" dirty="0">
                <a:solidFill>
                  <a:schemeClr val="tx1"/>
                </a:solidFill>
                <a:effectLst>
                  <a:outerShdw blurRad="38100" dist="38100" dir="2700000" algn="tl">
                    <a:srgbClr val="000000">
                      <a:alpha val="43137"/>
                    </a:srgbClr>
                  </a:outerShdw>
                </a:effectLst>
                <a:latin typeface="+mn-lt"/>
              </a:rPr>
              <a:t>Industrial Training </a:t>
            </a:r>
            <a:br>
              <a:rPr lang="en-US" i="1" dirty="0">
                <a:solidFill>
                  <a:schemeClr val="tx1"/>
                </a:solidFill>
                <a:effectLst>
                  <a:outerShdw blurRad="38100" dist="38100" dir="2700000" algn="tl">
                    <a:srgbClr val="000000">
                      <a:alpha val="43137"/>
                    </a:srgbClr>
                  </a:outerShdw>
                </a:effectLst>
                <a:latin typeface="+mn-lt"/>
              </a:rPr>
            </a:br>
            <a:r>
              <a:rPr lang="en-US" i="1" dirty="0">
                <a:solidFill>
                  <a:schemeClr val="tx1"/>
                </a:solidFill>
                <a:effectLst>
                  <a:outerShdw blurRad="38100" dist="38100" dir="2700000" algn="tl">
                    <a:srgbClr val="000000">
                      <a:alpha val="43137"/>
                    </a:srgbClr>
                  </a:outerShdw>
                </a:effectLst>
                <a:latin typeface="+mn-lt"/>
              </a:rPr>
              <a:t>								at</a:t>
            </a:r>
          </a:p>
        </p:txBody>
      </p:sp>
      <p:sp>
        <p:nvSpPr>
          <p:cNvPr id="3" name="Subtitle 2"/>
          <p:cNvSpPr>
            <a:spLocks noGrp="1"/>
          </p:cNvSpPr>
          <p:nvPr>
            <p:ph type="subTitle" idx="1"/>
          </p:nvPr>
        </p:nvSpPr>
        <p:spPr>
          <a:xfrm>
            <a:off x="1154955" y="4777380"/>
            <a:ext cx="8825658" cy="1273796"/>
          </a:xfrm>
        </p:spPr>
        <p:txBody>
          <a:bodyPr>
            <a:normAutofit fontScale="92500" lnSpcReduction="10000"/>
          </a:bodyPr>
          <a:lstStyle/>
          <a:p>
            <a:endParaRPr lang="en-US" dirty="0"/>
          </a:p>
          <a:p>
            <a:endParaRPr lang="en-US" dirty="0"/>
          </a:p>
          <a:p>
            <a:r>
              <a:rPr lang="en-US" i="1" dirty="0"/>
              <a:t>				</a:t>
            </a:r>
            <a:r>
              <a:rPr lang="en-US" sz="2600" i="1" dirty="0" err="1">
                <a:solidFill>
                  <a:schemeClr val="tx1"/>
                </a:solidFill>
                <a:effectLst>
                  <a:outerShdw blurRad="38100" dist="38100" dir="2700000" algn="tl">
                    <a:srgbClr val="000000">
                      <a:alpha val="43137"/>
                    </a:srgbClr>
                  </a:outerShdw>
                </a:effectLst>
              </a:rPr>
              <a:t>r.m.p.l.b.Rathnayake</a:t>
            </a:r>
            <a:r>
              <a:rPr lang="en-US" sz="2600" i="1" dirty="0">
                <a:solidFill>
                  <a:schemeClr val="tx1"/>
                </a:solidFill>
                <a:effectLst>
                  <a:outerShdw blurRad="38100" dist="38100" dir="2700000" algn="tl">
                    <a:srgbClr val="000000">
                      <a:alpha val="43137"/>
                    </a:srgbClr>
                  </a:outerShdw>
                </a:effectLst>
              </a:rPr>
              <a:t> (2015/CSC/030)</a:t>
            </a:r>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811" y="3141498"/>
            <a:ext cx="7484518" cy="1918270"/>
          </a:xfrm>
          <a:prstGeom prst="rect">
            <a:avLst/>
          </a:prstGeom>
        </p:spPr>
      </p:pic>
    </p:spTree>
    <p:extLst>
      <p:ext uri="{BB962C8B-B14F-4D97-AF65-F5344CB8AC3E}">
        <p14:creationId xmlns:p14="http://schemas.microsoft.com/office/powerpoint/2010/main" val="1050142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lvl="3" indent="0">
              <a:spcBef>
                <a:spcPts val="1000"/>
              </a:spcBef>
              <a:buNone/>
            </a:pPr>
            <a:r>
              <a:rPr lang="en-US" sz="2400" i="1" dirty="0">
                <a:effectLst>
                  <a:outerShdw blurRad="38100" dist="38100" dir="2700000" algn="tl">
                    <a:srgbClr val="000000">
                      <a:alpha val="43137"/>
                    </a:srgbClr>
                  </a:outerShdw>
                </a:effectLst>
              </a:rPr>
              <a:t>3. Purchase Forecast.</a:t>
            </a:r>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r>
              <a:rPr lang="en-US" sz="2000" dirty="0"/>
              <a:t>Here, the user creates a list of items that are to be bought from suppliers in the coming month. And then another user create quotations for those items.</a:t>
            </a:r>
          </a:p>
          <a:p>
            <a:pPr marL="0" lvl="3" indent="0">
              <a:spcBef>
                <a:spcPts val="1000"/>
              </a:spcBef>
              <a:buNone/>
            </a:pPr>
            <a:endParaRPr lang="en-US" sz="2800" b="1"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894" y="981636"/>
            <a:ext cx="10058400" cy="3953436"/>
          </a:xfrm>
          <a:prstGeom prst="rect">
            <a:avLst/>
          </a:prstGeom>
        </p:spPr>
      </p:pic>
    </p:spTree>
    <p:extLst>
      <p:ext uri="{BB962C8B-B14F-4D97-AF65-F5344CB8AC3E}">
        <p14:creationId xmlns:p14="http://schemas.microsoft.com/office/powerpoint/2010/main" val="2928254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647"/>
            <a:ext cx="10515600" cy="5706316"/>
          </a:xfrm>
        </p:spPr>
        <p:txBody>
          <a:bodyPr/>
          <a:lstStyle/>
          <a:p>
            <a:pPr marL="0" lvl="3" indent="0">
              <a:spcBef>
                <a:spcPts val="1000"/>
              </a:spcBef>
              <a:buNone/>
            </a:pPr>
            <a:r>
              <a:rPr lang="en-US" sz="2400" i="1" dirty="0">
                <a:effectLst>
                  <a:outerShdw blurRad="38100" dist="38100" dir="2700000" algn="tl">
                    <a:srgbClr val="000000">
                      <a:alpha val="43137"/>
                    </a:srgbClr>
                  </a:outerShdw>
                </a:effectLst>
              </a:rPr>
              <a:t>4. Purchase Request.</a:t>
            </a:r>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r>
              <a:rPr lang="en-US" sz="2000" dirty="0"/>
              <a:t>After putting quotations, those items are sent to purchase request. This is the final schedule of import items. Then this request is sent for the approval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29124"/>
            <a:ext cx="10058400" cy="4059736"/>
          </a:xfrm>
          <a:prstGeom prst="rect">
            <a:avLst/>
          </a:prstGeom>
        </p:spPr>
      </p:pic>
    </p:spTree>
    <p:extLst>
      <p:ext uri="{BB962C8B-B14F-4D97-AF65-F5344CB8AC3E}">
        <p14:creationId xmlns:p14="http://schemas.microsoft.com/office/powerpoint/2010/main" val="2687676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ffectLst>
                  <a:outerShdw blurRad="38100" dist="38100" dir="2700000" algn="tl">
                    <a:srgbClr val="000000">
                      <a:alpha val="43137"/>
                    </a:srgbClr>
                  </a:outerShdw>
                </a:effectLst>
              </a:rPr>
              <a:t>Learning Outcome and Reflection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Improved creative, critical and logical thinking.</a:t>
            </a:r>
          </a:p>
          <a:p>
            <a:pPr>
              <a:buFont typeface="Wingdings" panose="05000000000000000000" pitchFamily="2" charset="2"/>
              <a:buChar char="Ø"/>
            </a:pPr>
            <a:r>
              <a:rPr lang="en-US" dirty="0"/>
              <a:t>Improved coding skills.</a:t>
            </a:r>
          </a:p>
          <a:p>
            <a:pPr>
              <a:buFont typeface="Wingdings" panose="05000000000000000000" pitchFamily="2" charset="2"/>
              <a:buChar char="Ø"/>
            </a:pPr>
            <a:r>
              <a:rPr lang="en-US" dirty="0"/>
              <a:t>Error checking and handling errors.</a:t>
            </a:r>
          </a:p>
          <a:p>
            <a:pPr>
              <a:buFont typeface="Wingdings" panose="05000000000000000000" pitchFamily="2" charset="2"/>
              <a:buChar char="Ø"/>
            </a:pPr>
            <a:r>
              <a:rPr lang="en-US" dirty="0"/>
              <a:t>Stress tolerance.</a:t>
            </a:r>
          </a:p>
          <a:p>
            <a:pPr>
              <a:buFont typeface="Wingdings" panose="05000000000000000000" pitchFamily="2" charset="2"/>
              <a:buChar char="Ø"/>
            </a:pPr>
            <a:r>
              <a:rPr lang="en-US" dirty="0"/>
              <a:t>Self-management.</a:t>
            </a:r>
          </a:p>
          <a:p>
            <a:pPr>
              <a:buFont typeface="Wingdings" panose="05000000000000000000" pitchFamily="2" charset="2"/>
              <a:buChar char="Ø"/>
            </a:pPr>
            <a:r>
              <a:rPr lang="en-US" dirty="0"/>
              <a:t>Business process understanding.</a:t>
            </a:r>
          </a:p>
          <a:p>
            <a:pPr>
              <a:buFont typeface="Wingdings" panose="05000000000000000000" pitchFamily="2" charset="2"/>
              <a:buChar char="Ø"/>
            </a:pPr>
            <a:r>
              <a:rPr lang="en-US" dirty="0"/>
              <a:t>Adaptability.</a:t>
            </a:r>
          </a:p>
          <a:p>
            <a:pPr>
              <a:buFont typeface="Wingdings" panose="05000000000000000000" pitchFamily="2" charset="2"/>
              <a:buChar char="Ø"/>
            </a:pPr>
            <a:r>
              <a:rPr lang="en-US" dirty="0"/>
              <a:t>Team Spirit.</a:t>
            </a:r>
          </a:p>
          <a:p>
            <a:pPr>
              <a:buFont typeface="Wingdings" panose="05000000000000000000" pitchFamily="2" charset="2"/>
              <a:buChar char="Ø"/>
            </a:pPr>
            <a:r>
              <a:rPr lang="en-US" dirty="0"/>
              <a:t>Experience with professionals.</a:t>
            </a:r>
          </a:p>
        </p:txBody>
      </p:sp>
    </p:spTree>
    <p:extLst>
      <p:ext uri="{BB962C8B-B14F-4D97-AF65-F5344CB8AC3E}">
        <p14:creationId xmlns:p14="http://schemas.microsoft.com/office/powerpoint/2010/main" val="653303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400" b="1" dirty="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Industrial Training provides an opportunity to an undergraduate to identify, observe and practice how engineering is applicable in the real industrial world.</a:t>
            </a:r>
          </a:p>
          <a:p>
            <a:pPr>
              <a:buFont typeface="Wingdings" panose="05000000000000000000" pitchFamily="2" charset="2"/>
              <a:buChar char="Ø"/>
            </a:pPr>
            <a:endParaRPr lang="en-US" dirty="0"/>
          </a:p>
          <a:p>
            <a:pPr>
              <a:buFont typeface="Wingdings" panose="05000000000000000000" pitchFamily="2" charset="2"/>
              <a:buChar char="Ø"/>
            </a:pPr>
            <a:r>
              <a:rPr lang="en-US" dirty="0"/>
              <a:t>Great opportunity to work with professionals and gain knowledge about industry.</a:t>
            </a:r>
          </a:p>
          <a:p>
            <a:pPr>
              <a:buFont typeface="Wingdings" panose="05000000000000000000" pitchFamily="2" charset="2"/>
              <a:buChar char="Ø"/>
            </a:pPr>
            <a:endParaRPr lang="en-US" dirty="0"/>
          </a:p>
          <a:p>
            <a:pPr>
              <a:buFont typeface="Wingdings" panose="05000000000000000000" pitchFamily="2" charset="2"/>
              <a:buChar char="Ø"/>
            </a:pPr>
            <a:r>
              <a:rPr lang="en-US" dirty="0"/>
              <a:t>Practical solving, research and reporting as well as soft skills are improved.</a:t>
            </a:r>
          </a:p>
          <a:p>
            <a:pPr marL="0" indent="0">
              <a:buNone/>
            </a:pPr>
            <a:r>
              <a:rPr lang="en-US" dirty="0"/>
              <a:t> </a:t>
            </a:r>
          </a:p>
          <a:p>
            <a:pPr>
              <a:buFont typeface="Wingdings" panose="05000000000000000000" pitchFamily="2" charset="2"/>
              <a:buChar char="Ø"/>
            </a:pPr>
            <a:r>
              <a:rPr lang="en-US" dirty="0"/>
              <a:t>Enables to expand creativity while seizing the professional ethical values as basis to venture into professional career in the future.</a:t>
            </a:r>
          </a:p>
        </p:txBody>
      </p:sp>
    </p:spTree>
    <p:extLst>
      <p:ext uri="{BB962C8B-B14F-4D97-AF65-F5344CB8AC3E}">
        <p14:creationId xmlns:p14="http://schemas.microsoft.com/office/powerpoint/2010/main" val="207921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370" y="2980764"/>
            <a:ext cx="9404723" cy="1400530"/>
          </a:xfrm>
        </p:spPr>
        <p:txBody>
          <a:bodyPr/>
          <a:lstStyle/>
          <a:p>
            <a:r>
              <a:rPr lang="en-US" dirty="0"/>
              <a:t>								Thank You.</a:t>
            </a:r>
          </a:p>
        </p:txBody>
      </p:sp>
    </p:spTree>
    <p:extLst>
      <p:ext uri="{BB962C8B-B14F-4D97-AF65-F5344CB8AC3E}">
        <p14:creationId xmlns:p14="http://schemas.microsoft.com/office/powerpoint/2010/main" val="499527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a:effectLst>
                  <a:outerShdw blurRad="38100" dist="38100" dir="2700000" algn="tl">
                    <a:srgbClr val="000000">
                      <a:alpha val="43137"/>
                    </a:srgbClr>
                  </a:outerShdw>
                </a:effectLst>
                <a:latin typeface="+mn-lt"/>
              </a:rPr>
              <a:t>		</a:t>
            </a:r>
            <a:r>
              <a:rPr lang="en-US" sz="4900" i="1" dirty="0">
                <a:solidFill>
                  <a:schemeClr val="tx1"/>
                </a:solidFill>
                <a:effectLst>
                  <a:outerShdw blurRad="38100" dist="38100" dir="2700000" algn="tl">
                    <a:srgbClr val="000000">
                      <a:alpha val="43137"/>
                    </a:srgbClr>
                  </a:outerShdw>
                </a:effectLst>
                <a:latin typeface="+mn-lt"/>
              </a:rPr>
              <a:t>About </a:t>
            </a:r>
            <a:r>
              <a:rPr lang="en-US" sz="4900" i="1" dirty="0" err="1">
                <a:solidFill>
                  <a:schemeClr val="tx1"/>
                </a:solidFill>
                <a:effectLst>
                  <a:outerShdw blurRad="38100" dist="38100" dir="2700000" algn="tl">
                    <a:srgbClr val="000000">
                      <a:alpha val="43137"/>
                    </a:srgbClr>
                  </a:outerShdw>
                </a:effectLst>
                <a:latin typeface="+mn-lt"/>
              </a:rPr>
              <a:t>Softknowedge</a:t>
            </a:r>
            <a:endParaRPr lang="en-US" sz="4900" i="1" dirty="0">
              <a:solidFill>
                <a:schemeClr val="tx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400" dirty="0" err="1"/>
              <a:t>Softknowedge</a:t>
            </a:r>
            <a:r>
              <a:rPr lang="en-US" sz="2400" dirty="0"/>
              <a:t> is an IT Company which was founded in 2010.</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err="1"/>
              <a:t>Softknowedge</a:t>
            </a:r>
            <a:r>
              <a:rPr lang="en-US" sz="2400" dirty="0"/>
              <a:t> specialize in the development of ERP solutions for manufacturing organizations and custom software applications.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err="1"/>
              <a:t>Softknowedge</a:t>
            </a:r>
            <a:r>
              <a:rPr lang="en-US" sz="2400" dirty="0"/>
              <a:t> carries out custom programming, database design, and client-server and internet/intranet software application development.</a:t>
            </a:r>
          </a:p>
        </p:txBody>
      </p:sp>
    </p:spTree>
    <p:extLst>
      <p:ext uri="{BB962C8B-B14F-4D97-AF65-F5344CB8AC3E}">
        <p14:creationId xmlns:p14="http://schemas.microsoft.com/office/powerpoint/2010/main" val="427783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a:t>
            </a:r>
            <a:r>
              <a:rPr lang="en-US" sz="4400" i="1" dirty="0">
                <a:effectLst>
                  <a:outerShdw blurRad="38100" dist="38100" dir="2700000" algn="tl">
                    <a:srgbClr val="000000">
                      <a:alpha val="43137"/>
                    </a:srgbClr>
                  </a:outerShdw>
                </a:effectLst>
              </a:rPr>
              <a:t>Company Services</a:t>
            </a:r>
          </a:p>
        </p:txBody>
      </p:sp>
      <p:sp>
        <p:nvSpPr>
          <p:cNvPr id="3" name="Content Placeholder 2"/>
          <p:cNvSpPr>
            <a:spLocks noGrp="1"/>
          </p:cNvSpPr>
          <p:nvPr>
            <p:ph idx="1"/>
          </p:nvPr>
        </p:nvSpPr>
        <p:spPr>
          <a:xfrm>
            <a:off x="1103312" y="1519518"/>
            <a:ext cx="8946541" cy="4728881"/>
          </a:xfrm>
        </p:spPr>
        <p:txBody>
          <a:bodyPr>
            <a:noAutofit/>
          </a:bodyPr>
          <a:lstStyle/>
          <a:p>
            <a:pPr lvl="0">
              <a:buFont typeface="Wingdings" panose="05000000000000000000" pitchFamily="2" charset="2"/>
              <a:buChar char="Ø"/>
            </a:pPr>
            <a:r>
              <a:rPr lang="en-US" sz="2400" dirty="0"/>
              <a:t>ERP Implementations</a:t>
            </a:r>
          </a:p>
          <a:p>
            <a:pPr>
              <a:buFont typeface="Wingdings" panose="05000000000000000000" pitchFamily="2" charset="2"/>
              <a:buChar char="Ø"/>
            </a:pPr>
            <a:r>
              <a:rPr lang="en-US" sz="2400" dirty="0"/>
              <a:t>Small Business Application implementations</a:t>
            </a:r>
          </a:p>
          <a:p>
            <a:pPr lvl="0">
              <a:buFont typeface="Wingdings" panose="05000000000000000000" pitchFamily="2" charset="2"/>
              <a:buChar char="Ø"/>
            </a:pPr>
            <a:r>
              <a:rPr lang="en-US" sz="2400" dirty="0"/>
              <a:t>Customized Software Development</a:t>
            </a:r>
          </a:p>
          <a:p>
            <a:pPr lvl="0">
              <a:buFont typeface="Wingdings" panose="05000000000000000000" pitchFamily="2" charset="2"/>
              <a:buChar char="Ø"/>
            </a:pPr>
            <a:r>
              <a:rPr lang="en-US" sz="2400" dirty="0"/>
              <a:t>Web site Designing and Development</a:t>
            </a:r>
          </a:p>
          <a:p>
            <a:pPr lvl="0">
              <a:buFont typeface="Wingdings" panose="05000000000000000000" pitchFamily="2" charset="2"/>
              <a:buChar char="Ø"/>
            </a:pPr>
            <a:r>
              <a:rPr lang="en-US" sz="2400" dirty="0"/>
              <a:t>Mobile Application Development</a:t>
            </a:r>
          </a:p>
          <a:p>
            <a:pPr lvl="0">
              <a:buFont typeface="Wingdings" panose="05000000000000000000" pitchFamily="2" charset="2"/>
              <a:buChar char="Ø"/>
            </a:pPr>
            <a:r>
              <a:rPr lang="en-US" sz="2400" dirty="0"/>
              <a:t>Business Process Re-Engineering</a:t>
            </a:r>
          </a:p>
          <a:p>
            <a:pPr lvl="0">
              <a:buFont typeface="Wingdings" panose="05000000000000000000" pitchFamily="2" charset="2"/>
              <a:buChar char="Ø"/>
            </a:pPr>
            <a:r>
              <a:rPr lang="en-US" sz="2400" dirty="0"/>
              <a:t>Software Consultancy</a:t>
            </a:r>
          </a:p>
          <a:p>
            <a:pPr lvl="0">
              <a:buFont typeface="Wingdings" panose="05000000000000000000" pitchFamily="2" charset="2"/>
              <a:buChar char="Ø"/>
            </a:pPr>
            <a:r>
              <a:rPr lang="en-US" sz="2400" dirty="0"/>
              <a:t>Networking and Communication Solutions</a:t>
            </a:r>
          </a:p>
          <a:p>
            <a:pPr lvl="0">
              <a:buFont typeface="Wingdings" panose="05000000000000000000" pitchFamily="2" charset="2"/>
              <a:buChar char="Ø"/>
            </a:pPr>
            <a:r>
              <a:rPr lang="en-US" sz="2400" dirty="0"/>
              <a:t>Hardware Solutions </a:t>
            </a:r>
          </a:p>
        </p:txBody>
      </p:sp>
    </p:spTree>
    <p:extLst>
      <p:ext uri="{BB962C8B-B14F-4D97-AF65-F5344CB8AC3E}">
        <p14:creationId xmlns:p14="http://schemas.microsoft.com/office/powerpoint/2010/main" val="2770592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a:t>
            </a:r>
            <a:r>
              <a:rPr lang="en-US" sz="4400" i="1" dirty="0">
                <a:effectLst>
                  <a:outerShdw blurRad="38100" dist="38100" dir="2700000" algn="tl">
                    <a:srgbClr val="000000">
                      <a:alpha val="43137"/>
                    </a:srgbClr>
                  </a:outerShdw>
                </a:effectLst>
              </a:rPr>
              <a:t>Company Products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18" y="2092996"/>
            <a:ext cx="2379384" cy="896190"/>
          </a:xfrm>
          <a:prstGeom prst="rect">
            <a:avLst/>
          </a:prstGeom>
          <a:solidFill>
            <a:srgbClr val="FFFFFF"/>
          </a:solidFill>
          <a:ln>
            <a:noFill/>
          </a:ln>
        </p:spPr>
      </p:pic>
      <p:pic>
        <p:nvPicPr>
          <p:cNvPr id="5" name="Picture 4" descr="D:\graphic design\TReAT-logo design\reaplogo.jpg"/>
          <p:cNvPicPr/>
          <p:nvPr/>
        </p:nvPicPr>
        <p:blipFill rotWithShape="1">
          <a:blip r:embed="rId3" cstate="print">
            <a:extLst>
              <a:ext uri="{28A0092B-C50C-407E-A947-70E740481C1C}">
                <a14:useLocalDpi xmlns:a14="http://schemas.microsoft.com/office/drawing/2010/main" val="0"/>
              </a:ext>
            </a:extLst>
          </a:blip>
          <a:srcRect l="5266" t="8696" r="4817" b="7024"/>
          <a:stretch/>
        </p:blipFill>
        <p:spPr bwMode="auto">
          <a:xfrm>
            <a:off x="5348472" y="2092997"/>
            <a:ext cx="1808480" cy="89619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stretch>
            <a:fillRect/>
          </a:stretch>
        </p:blipFill>
        <p:spPr>
          <a:xfrm>
            <a:off x="8606522" y="2092996"/>
            <a:ext cx="1810669" cy="896190"/>
          </a:xfrm>
          <a:prstGeom prst="rect">
            <a:avLst/>
          </a:prstGeom>
        </p:spPr>
      </p:pic>
      <p:pic>
        <p:nvPicPr>
          <p:cNvPr id="7" name="Picture 6" descr="D:\graphic design\TReAT-logo design\final TReAT logo send\TReAT logo final on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9798" y="3635811"/>
            <a:ext cx="1808480" cy="843915"/>
          </a:xfrm>
          <a:prstGeom prst="rect">
            <a:avLst/>
          </a:prstGeom>
          <a:noFill/>
          <a:ln>
            <a:noFill/>
          </a:ln>
        </p:spPr>
      </p:pic>
      <p:pic>
        <p:nvPicPr>
          <p:cNvPr id="8" name="Picture 7" descr="D:\softknowedge profile\waveedge.png"/>
          <p:cNvPicPr/>
          <p:nvPr/>
        </p:nvPicPr>
        <p:blipFill rotWithShape="1">
          <a:blip r:embed="rId6">
            <a:extLst>
              <a:ext uri="{28A0092B-C50C-407E-A947-70E740481C1C}">
                <a14:useLocalDpi xmlns:a14="http://schemas.microsoft.com/office/drawing/2010/main" val="0"/>
              </a:ext>
            </a:extLst>
          </a:blip>
          <a:srcRect t="3272" b="15588"/>
          <a:stretch/>
        </p:blipFill>
        <p:spPr bwMode="auto">
          <a:xfrm>
            <a:off x="3898902" y="5272410"/>
            <a:ext cx="1808480" cy="729615"/>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1519518" y="3635812"/>
            <a:ext cx="2379384" cy="989975"/>
          </a:xfrm>
          <a:prstGeom prst="rect">
            <a:avLst/>
          </a:prstGeom>
          <a:solidFill>
            <a:srgbClr val="FFFFFF"/>
          </a:solidFill>
          <a:ln>
            <a:noFill/>
          </a:ln>
        </p:spPr>
      </p:pic>
      <p:pic>
        <p:nvPicPr>
          <p:cNvPr id="11" name="Picture 10" descr="D:\softknowedge profile\FaSmartLogo.png"/>
          <p:cNvPicPr/>
          <p:nvPr/>
        </p:nvPicPr>
        <p:blipFill rotWithShape="1">
          <a:blip r:embed="rId8" cstate="print">
            <a:extLst>
              <a:ext uri="{28A0092B-C50C-407E-A947-70E740481C1C}">
                <a14:useLocalDpi xmlns:a14="http://schemas.microsoft.com/office/drawing/2010/main" val="0"/>
              </a:ext>
            </a:extLst>
          </a:blip>
          <a:srcRect l="9412" t="16951" r="9378" b="28112"/>
          <a:stretch/>
        </p:blipFill>
        <p:spPr bwMode="auto">
          <a:xfrm>
            <a:off x="5239887" y="3635811"/>
            <a:ext cx="2155995" cy="989975"/>
          </a:xfrm>
          <a:prstGeom prst="rect">
            <a:avLst/>
          </a:prstGeom>
          <a:noFill/>
          <a:ln>
            <a:noFill/>
          </a:ln>
          <a:extLst>
            <a:ext uri="{53640926-AAD7-44D8-BBD7-CCE9431645EC}">
              <a14:shadowObscured xmlns:a14="http://schemas.microsoft.com/office/drawing/2010/main"/>
            </a:ext>
          </a:extLst>
        </p:spPr>
      </p:pic>
      <p:pic>
        <p:nvPicPr>
          <p:cNvPr id="12" name="Picture 11" descr="C:\xampp\htdocs\brace\assets\images\image.png"/>
          <p:cNvPicPr/>
          <p:nvPr/>
        </p:nvPicPr>
        <p:blipFill>
          <a:blip r:embed="rId9">
            <a:extLst>
              <a:ext uri="{28A0092B-C50C-407E-A947-70E740481C1C}">
                <a14:useLocalDpi xmlns:a14="http://schemas.microsoft.com/office/drawing/2010/main" val="0"/>
              </a:ext>
            </a:extLst>
          </a:blip>
          <a:srcRect/>
          <a:stretch>
            <a:fillRect/>
          </a:stretch>
        </p:blipFill>
        <p:spPr bwMode="auto">
          <a:xfrm>
            <a:off x="6823265" y="5272410"/>
            <a:ext cx="2495547" cy="729615"/>
          </a:xfrm>
          <a:prstGeom prst="rect">
            <a:avLst/>
          </a:prstGeom>
          <a:noFill/>
          <a:ln>
            <a:noFill/>
          </a:ln>
        </p:spPr>
      </p:pic>
    </p:spTree>
    <p:extLst>
      <p:ext uri="{BB962C8B-B14F-4D97-AF65-F5344CB8AC3E}">
        <p14:creationId xmlns:p14="http://schemas.microsoft.com/office/powerpoint/2010/main" val="1331516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400" i="1" dirty="0">
                <a:effectLst>
                  <a:outerShdw blurRad="38100" dist="38100" dir="2700000" algn="tl">
                    <a:srgbClr val="000000">
                      <a:alpha val="43137"/>
                    </a:srgbClr>
                  </a:outerShdw>
                </a:effectLst>
              </a:rPr>
              <a:t>Contributed Projects</a:t>
            </a:r>
          </a:p>
        </p:txBody>
      </p:sp>
      <p:sp>
        <p:nvSpPr>
          <p:cNvPr id="3" name="Content Placeholder 2"/>
          <p:cNvSpPr>
            <a:spLocks noGrp="1"/>
          </p:cNvSpPr>
          <p:nvPr>
            <p:ph idx="1"/>
          </p:nvPr>
        </p:nvSpPr>
        <p:spPr>
          <a:xfrm>
            <a:off x="1103312" y="1600200"/>
            <a:ext cx="8946541" cy="4867835"/>
          </a:xfrm>
        </p:spPr>
        <p:txBody>
          <a:bodyPr>
            <a:noAutofit/>
          </a:bodyPr>
          <a:lstStyle/>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50000"/>
              </a:lnSpc>
              <a:buNone/>
            </a:pPr>
            <a:r>
              <a:rPr lang="en-US" dirty="0"/>
              <a:t>	BRACE web enterprise resource planning solution for manufacturing companies. This solution consists of merchandising inventory management, Planning work study, Production, Sampling, Shipping, Fixed assets management and accounts payable and can integrates to any finance system.</a:t>
            </a:r>
          </a:p>
          <a:p>
            <a:endParaRPr lang="en-US" sz="1400" dirty="0"/>
          </a:p>
        </p:txBody>
      </p:sp>
      <p:pic>
        <p:nvPicPr>
          <p:cNvPr id="5" name="Picture 4" descr="C:\xampp\htdocs\brace\assets\images\image.png"/>
          <p:cNvPicPr/>
          <p:nvPr/>
        </p:nvPicPr>
        <p:blipFill>
          <a:blip r:embed="rId2">
            <a:extLst>
              <a:ext uri="{28A0092B-C50C-407E-A947-70E740481C1C}">
                <a14:useLocalDpi xmlns:a14="http://schemas.microsoft.com/office/drawing/2010/main" val="0"/>
              </a:ext>
            </a:extLst>
          </a:blip>
          <a:srcRect/>
          <a:stretch>
            <a:fillRect/>
          </a:stretch>
        </p:blipFill>
        <p:spPr bwMode="auto">
          <a:xfrm>
            <a:off x="1102331" y="1853248"/>
            <a:ext cx="5307800" cy="1793337"/>
          </a:xfrm>
          <a:prstGeom prst="rect">
            <a:avLst/>
          </a:prstGeom>
          <a:noFill/>
          <a:ln>
            <a:noFill/>
          </a:ln>
        </p:spPr>
      </p:pic>
    </p:spTree>
    <p:extLst>
      <p:ext uri="{BB962C8B-B14F-4D97-AF65-F5344CB8AC3E}">
        <p14:creationId xmlns:p14="http://schemas.microsoft.com/office/powerpoint/2010/main" val="2267557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400" i="1" dirty="0">
                <a:effectLst>
                  <a:outerShdw blurRad="38100" dist="38100" dir="2700000" algn="tl">
                    <a:srgbClr val="000000">
                      <a:alpha val="43137"/>
                    </a:srgbClr>
                  </a:outerShdw>
                </a:effectLst>
              </a:rPr>
              <a:t>Contributed Projects</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nSpc>
                <a:spcPct val="160000"/>
              </a:lnSpc>
              <a:buNone/>
            </a:pPr>
            <a:r>
              <a:rPr lang="en-US" dirty="0"/>
              <a:t>	RAICE is an integrated solution that helps in managing the most valuable assets in the enterprise that is the employee. This has covered the whole cycle of human resources management starting from recruitment to post resigns. This solution is a fully web based solution.</a:t>
            </a:r>
          </a:p>
          <a:p>
            <a:pPr marL="0" indent="0">
              <a:buNone/>
            </a:pPr>
            <a:endParaRPr lang="en-US" dirty="0"/>
          </a:p>
        </p:txBody>
      </p:sp>
      <p:pic>
        <p:nvPicPr>
          <p:cNvPr id="4" name="Picture 3" descr="D:\graphic design\Raise logo design\raise final logo design\raise final logo desig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2" y="1853248"/>
            <a:ext cx="5446059" cy="2051685"/>
          </a:xfrm>
          <a:prstGeom prst="rect">
            <a:avLst/>
          </a:prstGeom>
          <a:noFill/>
          <a:ln>
            <a:noFill/>
          </a:ln>
        </p:spPr>
      </p:pic>
    </p:spTree>
    <p:extLst>
      <p:ext uri="{BB962C8B-B14F-4D97-AF65-F5344CB8AC3E}">
        <p14:creationId xmlns:p14="http://schemas.microsoft.com/office/powerpoint/2010/main" val="2668624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F453-8A67-4867-B897-1D3774302851}"/>
              </a:ext>
            </a:extLst>
          </p:cNvPr>
          <p:cNvSpPr>
            <a:spLocks noGrp="1"/>
          </p:cNvSpPr>
          <p:nvPr>
            <p:ph type="ctrTitle"/>
          </p:nvPr>
        </p:nvSpPr>
        <p:spPr>
          <a:xfrm>
            <a:off x="1595269" y="464586"/>
            <a:ext cx="9001462" cy="997985"/>
          </a:xfrm>
        </p:spPr>
        <p:txBody>
          <a:bodyPr/>
          <a:lstStyle/>
          <a:p>
            <a:r>
              <a:rPr lang="en-US" sz="4400" dirty="0">
                <a:solidFill>
                  <a:schemeClr val="tx1"/>
                </a:solidFill>
              </a:rPr>
              <a:t>		</a:t>
            </a:r>
            <a:r>
              <a:rPr lang="en-US" sz="4400" i="1" dirty="0">
                <a:solidFill>
                  <a:schemeClr val="tx1"/>
                </a:solidFill>
              </a:rPr>
              <a:t>Technologies</a:t>
            </a:r>
          </a:p>
        </p:txBody>
      </p:sp>
      <p:sp>
        <p:nvSpPr>
          <p:cNvPr id="3" name="Subtitle 2">
            <a:extLst>
              <a:ext uri="{FF2B5EF4-FFF2-40B4-BE49-F238E27FC236}">
                <a16:creationId xmlns:a16="http://schemas.microsoft.com/office/drawing/2014/main" id="{4438D52C-29EB-4865-9FB0-D7BE2B60A2EF}"/>
              </a:ext>
            </a:extLst>
          </p:cNvPr>
          <p:cNvSpPr>
            <a:spLocks noGrp="1"/>
          </p:cNvSpPr>
          <p:nvPr>
            <p:ph type="subTitle" idx="1"/>
          </p:nvPr>
        </p:nvSpPr>
        <p:spPr>
          <a:xfrm>
            <a:off x="1595269" y="2067339"/>
            <a:ext cx="9001462" cy="3803374"/>
          </a:xfrm>
        </p:spPr>
        <p:txBody>
          <a:bodyPr>
            <a:normAutofit/>
          </a:bodyPr>
          <a:lstStyle/>
          <a:p>
            <a:pPr marL="342900" indent="-342900" algn="l">
              <a:buFont typeface="Arial" panose="020B0604020202020204" pitchFamily="34" charset="0"/>
              <a:buChar char="•"/>
            </a:pPr>
            <a:r>
              <a:rPr lang="en-US" dirty="0" err="1">
                <a:solidFill>
                  <a:schemeClr val="tx1"/>
                </a:solidFill>
              </a:rPr>
              <a:t>Codeigniter</a:t>
            </a:r>
            <a:r>
              <a:rPr lang="en-US" dirty="0">
                <a:solidFill>
                  <a:schemeClr val="tx1"/>
                </a:solidFill>
              </a:rPr>
              <a:t> framework</a:t>
            </a:r>
          </a:p>
          <a:p>
            <a:pPr marL="342900" indent="-342900" algn="l">
              <a:buFont typeface="Arial" panose="020B0604020202020204" pitchFamily="34" charset="0"/>
              <a:buChar char="•"/>
            </a:pPr>
            <a:r>
              <a:rPr lang="en-US" dirty="0">
                <a:solidFill>
                  <a:schemeClr val="tx1"/>
                </a:solidFill>
              </a:rPr>
              <a:t>Php</a:t>
            </a:r>
          </a:p>
          <a:p>
            <a:pPr marL="342900" indent="-342900" algn="l">
              <a:buFont typeface="Arial" panose="020B0604020202020204" pitchFamily="34" charset="0"/>
              <a:buChar char="•"/>
            </a:pPr>
            <a:r>
              <a:rPr lang="en-US" dirty="0">
                <a:solidFill>
                  <a:schemeClr val="tx1"/>
                </a:solidFill>
              </a:rPr>
              <a:t>jQuery and </a:t>
            </a:r>
            <a:r>
              <a:rPr lang="en-US" dirty="0" err="1">
                <a:solidFill>
                  <a:schemeClr val="tx1"/>
                </a:solidFill>
              </a:rPr>
              <a:t>Javascript</a:t>
            </a:r>
            <a:endParaRPr lang="en-US" dirty="0">
              <a:solidFill>
                <a:schemeClr val="tx1"/>
              </a:solidFill>
            </a:endParaRPr>
          </a:p>
          <a:p>
            <a:pPr marL="342900" indent="-342900" algn="l">
              <a:buFont typeface="Arial" panose="020B0604020202020204" pitchFamily="34" charset="0"/>
              <a:buChar char="•"/>
            </a:pPr>
            <a:r>
              <a:rPr lang="en-US" dirty="0" err="1">
                <a:solidFill>
                  <a:schemeClr val="tx1"/>
                </a:solidFill>
              </a:rPr>
              <a:t>mysql</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html</a:t>
            </a:r>
          </a:p>
          <a:p>
            <a:pPr marL="342900" indent="-342900" algn="l">
              <a:buFont typeface="Arial" panose="020B0604020202020204" pitchFamily="34" charset="0"/>
              <a:buChar char="•"/>
            </a:pPr>
            <a:r>
              <a:rPr lang="en-US" dirty="0" err="1">
                <a:solidFill>
                  <a:schemeClr val="tx1"/>
                </a:solidFill>
              </a:rPr>
              <a:t>css</a:t>
            </a:r>
            <a:endParaRPr lang="en-US" dirty="0">
              <a:solidFill>
                <a:schemeClr val="tx1"/>
              </a:solidFill>
            </a:endParaRPr>
          </a:p>
          <a:p>
            <a:pPr marL="342900" indent="-342900" algn="l">
              <a:buFont typeface="Arial" panose="020B0604020202020204" pitchFamily="34" charset="0"/>
              <a:buChar char="•"/>
            </a:pPr>
            <a:r>
              <a:rPr lang="en-US">
                <a:solidFill>
                  <a:schemeClr val="tx1"/>
                </a:solidFill>
              </a:rPr>
              <a:t>booTstrap</a:t>
            </a:r>
            <a:endParaRPr lang="en-US" dirty="0">
              <a:solidFill>
                <a:schemeClr val="tx1"/>
              </a:solidFill>
            </a:endParaRPr>
          </a:p>
        </p:txBody>
      </p:sp>
    </p:spTree>
    <p:extLst>
      <p:ext uri="{BB962C8B-B14F-4D97-AF65-F5344CB8AC3E}">
        <p14:creationId xmlns:p14="http://schemas.microsoft.com/office/powerpoint/2010/main" val="3373573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normAutofit fontScale="90000"/>
          </a:bodyPr>
          <a:lstStyle/>
          <a:p>
            <a:pPr lvl="2" algn="l" rtl="0">
              <a:lnSpc>
                <a:spcPct val="90000"/>
              </a:lnSpc>
              <a:spcBef>
                <a:spcPct val="0"/>
              </a:spcBef>
            </a:pPr>
            <a:r>
              <a:rPr lang="en-US" sz="4900" i="1" dirty="0">
                <a:effectLst>
                  <a:outerShdw blurRad="38100" dist="38100" dir="2700000" algn="tl">
                    <a:srgbClr val="000000">
                      <a:alpha val="43137"/>
                    </a:srgbClr>
                  </a:outerShdw>
                </a:effectLst>
                <a:latin typeface="+mn-lt"/>
              </a:rPr>
              <a:t>		Some Works Carried out</a:t>
            </a:r>
            <a:br>
              <a:rPr lang="en-US" dirty="0"/>
            </a:br>
            <a:endParaRPr lang="en-US" dirty="0"/>
          </a:p>
        </p:txBody>
      </p:sp>
      <p:sp>
        <p:nvSpPr>
          <p:cNvPr id="3" name="Content Placeholder 2"/>
          <p:cNvSpPr>
            <a:spLocks noGrp="1"/>
          </p:cNvSpPr>
          <p:nvPr>
            <p:ph idx="1"/>
          </p:nvPr>
        </p:nvSpPr>
        <p:spPr>
          <a:xfrm>
            <a:off x="838200" y="1310993"/>
            <a:ext cx="10515600" cy="5789054"/>
          </a:xfrm>
        </p:spPr>
        <p:txBody>
          <a:bodyPr>
            <a:normAutofit fontScale="92500" lnSpcReduction="10000"/>
          </a:bodyPr>
          <a:lstStyle/>
          <a:p>
            <a:pPr marL="0" indent="0">
              <a:buNone/>
            </a:pPr>
            <a:r>
              <a:rPr lang="en-US" sz="2600" i="1" dirty="0"/>
              <a:t>1. </a:t>
            </a:r>
            <a:r>
              <a:rPr lang="en-US" sz="2600" i="1" dirty="0">
                <a:effectLst>
                  <a:outerShdw blurRad="38100" dist="38100" dir="2700000" algn="tl">
                    <a:srgbClr val="000000">
                      <a:alpha val="43137"/>
                    </a:srgbClr>
                  </a:outerShdw>
                </a:effectLst>
              </a:rPr>
              <a:t>Raw material Inspection.</a:t>
            </a:r>
          </a:p>
          <a:p>
            <a:pPr marL="0" indent="0">
              <a:buNone/>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0" indent="0">
              <a:buNone/>
            </a:pPr>
            <a:endParaRPr lang="en-US" sz="2400" dirty="0"/>
          </a:p>
          <a:p>
            <a:pPr marL="0" indent="0">
              <a:buNone/>
            </a:pPr>
            <a:endParaRPr lang="en-US" sz="2400" dirty="0"/>
          </a:p>
          <a:p>
            <a:pPr marL="0" indent="0">
              <a:buNone/>
            </a:pPr>
            <a:endParaRPr lang="en-US" sz="1800" dirty="0"/>
          </a:p>
          <a:p>
            <a:pPr marL="0" indent="0">
              <a:buNone/>
            </a:pPr>
            <a:r>
              <a:rPr lang="en-US" sz="2200" dirty="0"/>
              <a:t>Using this unit we put a record about inspected materials in a GRN(Good Received Note). </a:t>
            </a:r>
          </a:p>
          <a:p>
            <a:pPr marL="0" indent="0">
              <a:buNone/>
            </a:pPr>
            <a:r>
              <a:rPr lang="en-US" sz="2400" dirty="0"/>
              <a:t> </a:t>
            </a:r>
          </a:p>
          <a:p>
            <a:pPr marL="0" indent="0">
              <a:buNone/>
            </a:pPr>
            <a:endParaRPr lang="en-US" sz="2400" dirty="0"/>
          </a:p>
          <a:p>
            <a:pPr marL="0" indent="0">
              <a:buNone/>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48875"/>
            <a:ext cx="10058400" cy="4067831"/>
          </a:xfrm>
          <a:prstGeom prst="rect">
            <a:avLst/>
          </a:prstGeom>
        </p:spPr>
      </p:pic>
    </p:spTree>
    <p:extLst>
      <p:ext uri="{BB962C8B-B14F-4D97-AF65-F5344CB8AC3E}">
        <p14:creationId xmlns:p14="http://schemas.microsoft.com/office/powerpoint/2010/main" val="1660751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lstStyle/>
          <a:p>
            <a:pPr marL="0" indent="0">
              <a:buNone/>
            </a:pPr>
            <a:r>
              <a:rPr lang="en-US" sz="2400" i="1" dirty="0">
                <a:effectLst>
                  <a:outerShdw blurRad="38100" dist="38100" dir="2700000" algn="tl">
                    <a:srgbClr val="000000">
                      <a:alpha val="43137"/>
                    </a:srgbClr>
                  </a:outerShdw>
                </a:effectLst>
              </a:rPr>
              <a:t>2. Order Approvals.</a:t>
            </a:r>
          </a:p>
          <a:p>
            <a:pPr marL="0" indent="0">
              <a:buNone/>
            </a:pPr>
            <a:r>
              <a:rPr lang="en-US" sz="2400" dirty="0"/>
              <a:t>	</a:t>
            </a:r>
            <a:r>
              <a:rPr lang="en-US" dirty="0"/>
              <a:t>This is a dashboard item. This shows sales orders sent by the sales person. Then user can approve or reject the order after viewing the sample of sales order.</a:t>
            </a:r>
          </a:p>
          <a:p>
            <a:pPr marL="0" lvl="3" indent="0">
              <a:buNone/>
            </a:pPr>
            <a:r>
              <a:rPr lang="en-US" sz="2000" b="1" dirty="0"/>
              <a:t>	</a:t>
            </a:r>
            <a:endParaRPr lang="en-US"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06058"/>
            <a:ext cx="10058400" cy="3234899"/>
          </a:xfrm>
          <a:prstGeom prst="rect">
            <a:avLst/>
          </a:prstGeom>
        </p:spPr>
      </p:pic>
    </p:spTree>
    <p:extLst>
      <p:ext uri="{BB962C8B-B14F-4D97-AF65-F5344CB8AC3E}">
        <p14:creationId xmlns:p14="http://schemas.microsoft.com/office/powerpoint/2010/main" val="1662783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3406</TotalTime>
  <Words>298</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 Cen MT</vt:lpstr>
      <vt:lpstr>Wingdings</vt:lpstr>
      <vt:lpstr>Wingdings 3</vt:lpstr>
      <vt:lpstr>Ion</vt:lpstr>
      <vt:lpstr>  Industrial Training          at</vt:lpstr>
      <vt:lpstr>  About Softknowedge</vt:lpstr>
      <vt:lpstr>      Company Services</vt:lpstr>
      <vt:lpstr>      Company Products</vt:lpstr>
      <vt:lpstr>      Contributed Projects</vt:lpstr>
      <vt:lpstr>      Contributed Projects</vt:lpstr>
      <vt:lpstr>  Technologies</vt:lpstr>
      <vt:lpstr>  Some Works Carried out </vt:lpstr>
      <vt:lpstr>PowerPoint Presentation</vt:lpstr>
      <vt:lpstr>PowerPoint Presentation</vt:lpstr>
      <vt:lpstr>PowerPoint Presentation</vt:lpstr>
      <vt:lpstr>Learning Outcome and Reflection</vt:lpstr>
      <vt:lpstr>      Conclusion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Training  at</dc:title>
  <dc:creator>Windows User</dc:creator>
  <cp:lastModifiedBy>User</cp:lastModifiedBy>
  <cp:revision>76</cp:revision>
  <dcterms:created xsi:type="dcterms:W3CDTF">2019-06-24T03:54:49Z</dcterms:created>
  <dcterms:modified xsi:type="dcterms:W3CDTF">2019-06-28T06:03:44Z</dcterms:modified>
</cp:coreProperties>
</file>