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76" r:id="rId6"/>
    <p:sldId id="262" r:id="rId7"/>
    <p:sldId id="263" r:id="rId8"/>
    <p:sldId id="264" r:id="rId9"/>
    <p:sldId id="265" r:id="rId10"/>
    <p:sldId id="266" r:id="rId11"/>
    <p:sldId id="267" r:id="rId12"/>
    <p:sldId id="268" r:id="rId13"/>
    <p:sldId id="269" r:id="rId14"/>
    <p:sldId id="272" r:id="rId15"/>
    <p:sldId id="273" r:id="rId16"/>
    <p:sldId id="274" r:id="rId17"/>
    <p:sldId id="270" r:id="rId18"/>
    <p:sldId id="271"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4259734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149772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481282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43618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864353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972822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366286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47198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346372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9160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4174828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40824065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ECA1FC-2233-4CFF-A531-F6EF025F979D}"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337243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2920107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3529549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566415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CA1FC-2233-4CFF-A531-F6EF025F979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D22B6-AA97-4897-B260-0FD5BF02B59B}" type="slidenum">
              <a:rPr lang="en-US" smtClean="0"/>
              <a:t>‹#›</a:t>
            </a:fld>
            <a:endParaRPr lang="en-US"/>
          </a:p>
        </p:txBody>
      </p:sp>
    </p:spTree>
    <p:extLst>
      <p:ext uri="{BB962C8B-B14F-4D97-AF65-F5344CB8AC3E}">
        <p14:creationId xmlns:p14="http://schemas.microsoft.com/office/powerpoint/2010/main" val="1823643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ECA1FC-2233-4CFF-A531-F6EF025F979D}" type="datetimeFigureOut">
              <a:rPr lang="en-US" smtClean="0"/>
              <a:t>6/28/2019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77D22B6-AA97-4897-B260-0FD5BF02B59B}" type="slidenum">
              <a:rPr lang="en-US" smtClean="0"/>
              <a:t>‹#›</a:t>
            </a:fld>
            <a:endParaRPr lang="en-US"/>
          </a:p>
        </p:txBody>
      </p:sp>
    </p:spTree>
    <p:extLst>
      <p:ext uri="{BB962C8B-B14F-4D97-AF65-F5344CB8AC3E}">
        <p14:creationId xmlns:p14="http://schemas.microsoft.com/office/powerpoint/2010/main" val="25717415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7046"/>
            <a:ext cx="9144000" cy="2387600"/>
          </a:xfrm>
        </p:spPr>
        <p:txBody>
          <a:bodyPr/>
          <a:lstStyle/>
          <a:p>
            <a:r>
              <a:rPr lang="en-US" sz="6600" i="1" dirty="0" smtClean="0">
                <a:effectLst>
                  <a:outerShdw blurRad="38100" dist="38100" dir="2700000" algn="tl">
                    <a:srgbClr val="000000">
                      <a:alpha val="43137"/>
                    </a:srgbClr>
                  </a:outerShdw>
                </a:effectLst>
                <a:latin typeface="+mn-lt"/>
              </a:rPr>
              <a:t>	</a:t>
            </a:r>
            <a:r>
              <a:rPr lang="en-US" sz="6600" i="1" dirty="0" smtClean="0">
                <a:solidFill>
                  <a:schemeClr val="tx1"/>
                </a:solidFill>
                <a:effectLst>
                  <a:outerShdw blurRad="38100" dist="38100" dir="2700000" algn="tl">
                    <a:srgbClr val="000000">
                      <a:alpha val="43137"/>
                    </a:srgbClr>
                  </a:outerShdw>
                </a:effectLst>
                <a:latin typeface="+mn-lt"/>
              </a:rPr>
              <a:t>	</a:t>
            </a:r>
            <a:r>
              <a:rPr lang="en-US" i="1" dirty="0" smtClean="0">
                <a:solidFill>
                  <a:schemeClr val="tx1"/>
                </a:solidFill>
                <a:effectLst>
                  <a:outerShdw blurRad="38100" dist="38100" dir="2700000" algn="tl">
                    <a:srgbClr val="000000">
                      <a:alpha val="43137"/>
                    </a:srgbClr>
                  </a:outerShdw>
                </a:effectLst>
                <a:latin typeface="+mn-lt"/>
              </a:rPr>
              <a:t>Industrial Training </a:t>
            </a:r>
            <a:br>
              <a:rPr lang="en-US" i="1" dirty="0" smtClean="0">
                <a:solidFill>
                  <a:schemeClr val="tx1"/>
                </a:solidFill>
                <a:effectLst>
                  <a:outerShdw blurRad="38100" dist="38100" dir="2700000" algn="tl">
                    <a:srgbClr val="000000">
                      <a:alpha val="43137"/>
                    </a:srgbClr>
                  </a:outerShdw>
                </a:effectLst>
                <a:latin typeface="+mn-lt"/>
              </a:rPr>
            </a:br>
            <a:r>
              <a:rPr lang="en-US" i="1" dirty="0" smtClean="0">
                <a:solidFill>
                  <a:schemeClr val="tx1"/>
                </a:solidFill>
                <a:effectLst>
                  <a:outerShdw blurRad="38100" dist="38100" dir="2700000" algn="tl">
                    <a:srgbClr val="000000">
                      <a:alpha val="43137"/>
                    </a:srgbClr>
                  </a:outerShdw>
                </a:effectLst>
                <a:latin typeface="+mn-lt"/>
              </a:rPr>
              <a:t>								at</a:t>
            </a:r>
            <a:endParaRPr lang="en-US" i="1" dirty="0">
              <a:solidFill>
                <a:schemeClr val="tx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1154955" y="4777380"/>
            <a:ext cx="8825658" cy="1273796"/>
          </a:xfrm>
        </p:spPr>
        <p:txBody>
          <a:bodyPr>
            <a:normAutofit fontScale="92500" lnSpcReduction="20000"/>
          </a:bodyPr>
          <a:lstStyle/>
          <a:p>
            <a:endParaRPr lang="en-US" dirty="0" smtClean="0"/>
          </a:p>
          <a:p>
            <a:endParaRPr lang="en-US" dirty="0"/>
          </a:p>
          <a:p>
            <a:r>
              <a:rPr lang="en-US" i="1" dirty="0" smtClean="0"/>
              <a:t>				</a:t>
            </a:r>
            <a:r>
              <a:rPr lang="en-US" sz="3500" i="1" dirty="0" err="1" smtClean="0">
                <a:solidFill>
                  <a:schemeClr val="tx1"/>
                </a:solidFill>
                <a:effectLst>
                  <a:outerShdw blurRad="38100" dist="38100" dir="2700000" algn="tl">
                    <a:srgbClr val="000000">
                      <a:alpha val="43137"/>
                    </a:srgbClr>
                  </a:outerShdw>
                </a:effectLst>
              </a:rPr>
              <a:t>bY</a:t>
            </a:r>
            <a:r>
              <a:rPr lang="en-US" sz="3500" i="1" dirty="0" smtClean="0">
                <a:solidFill>
                  <a:schemeClr val="tx1"/>
                </a:solidFill>
                <a:effectLst>
                  <a:outerShdw blurRad="38100" dist="38100" dir="2700000" algn="tl">
                    <a:srgbClr val="000000">
                      <a:alpha val="43137"/>
                    </a:srgbClr>
                  </a:outerShdw>
                </a:effectLst>
              </a:rPr>
              <a:t> </a:t>
            </a:r>
            <a:r>
              <a:rPr lang="en-US" sz="3500" i="1" dirty="0">
                <a:solidFill>
                  <a:schemeClr val="tx1"/>
                </a:solidFill>
                <a:effectLst>
                  <a:outerShdw blurRad="38100" dist="38100" dir="2700000" algn="tl">
                    <a:srgbClr val="000000">
                      <a:alpha val="43137"/>
                    </a:srgbClr>
                  </a:outerShdw>
                </a:effectLst>
              </a:rPr>
              <a:t>A.D.T. </a:t>
            </a:r>
            <a:r>
              <a:rPr lang="en-US" sz="3500" i="1" dirty="0" err="1">
                <a:solidFill>
                  <a:schemeClr val="tx1"/>
                </a:solidFill>
                <a:effectLst>
                  <a:outerShdw blurRad="38100" dist="38100" dir="2700000" algn="tl">
                    <a:srgbClr val="000000">
                      <a:alpha val="43137"/>
                    </a:srgbClr>
                  </a:outerShdw>
                </a:effectLst>
              </a:rPr>
              <a:t>Dilhara</a:t>
            </a:r>
            <a:r>
              <a:rPr lang="en-US" sz="3500" i="1" dirty="0">
                <a:solidFill>
                  <a:schemeClr val="tx1"/>
                </a:solidFill>
                <a:effectLst>
                  <a:outerShdw blurRad="38100" dist="38100" dir="2700000" algn="tl">
                    <a:srgbClr val="000000">
                      <a:alpha val="43137"/>
                    </a:srgbClr>
                  </a:outerShdw>
                </a:effectLst>
              </a:rPr>
              <a:t> (2015/CSC/027)</a:t>
            </a:r>
          </a:p>
          <a:p>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811" y="3141498"/>
            <a:ext cx="7484518" cy="1918270"/>
          </a:xfrm>
          <a:prstGeom prst="rect">
            <a:avLst/>
          </a:prstGeom>
        </p:spPr>
      </p:pic>
    </p:spTree>
    <p:extLst>
      <p:ext uri="{BB962C8B-B14F-4D97-AF65-F5344CB8AC3E}">
        <p14:creationId xmlns:p14="http://schemas.microsoft.com/office/powerpoint/2010/main" val="10501424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lstStyle/>
          <a:p>
            <a:pPr marL="0" indent="0">
              <a:buNone/>
            </a:pPr>
            <a:r>
              <a:rPr lang="en-US" sz="2400" i="1" dirty="0" smtClean="0">
                <a:effectLst>
                  <a:outerShdw blurRad="38100" dist="38100" dir="2700000" algn="tl">
                    <a:srgbClr val="000000">
                      <a:alpha val="43137"/>
                    </a:srgbClr>
                  </a:outerShdw>
                </a:effectLst>
              </a:rPr>
              <a:t>3. Job View</a:t>
            </a:r>
            <a:endParaRPr lang="en-US" sz="2400" i="1" dirty="0">
              <a:effectLst>
                <a:outerShdw blurRad="38100" dist="38100" dir="2700000" algn="tl">
                  <a:srgbClr val="000000">
                    <a:alpha val="43137"/>
                  </a:srgbClr>
                </a:outerShdw>
              </a:effectLst>
            </a:endParaRPr>
          </a:p>
          <a:p>
            <a:pPr marL="0" indent="0">
              <a:buNone/>
            </a:pPr>
            <a:r>
              <a:rPr lang="en-US" sz="2400" dirty="0" smtClean="0"/>
              <a:t>		</a:t>
            </a:r>
            <a:r>
              <a:rPr lang="en-US" sz="1800" dirty="0" smtClean="0"/>
              <a:t>	</a:t>
            </a:r>
            <a:r>
              <a:rPr lang="en-US" dirty="0" smtClean="0"/>
              <a:t>This </a:t>
            </a:r>
            <a:r>
              <a:rPr lang="en-US" dirty="0"/>
              <a:t>is a dashboard item. This is show job status using color bars. Then user can get idea what are the status of jobs and how he react to them. All jobs and status of them get for data table and check status and map color bar for status number</a:t>
            </a:r>
            <a:r>
              <a:rPr lang="en-US" dirty="0" smtClean="0"/>
              <a:t>.</a:t>
            </a:r>
          </a:p>
          <a:p>
            <a:pPr marL="0" indent="0">
              <a:buNone/>
            </a:pPr>
            <a:endParaRPr lang="en-US" sz="2400" i="1" dirty="0">
              <a:effectLst>
                <a:outerShdw blurRad="38100" dist="38100" dir="2700000" algn="tl">
                  <a:srgbClr val="000000">
                    <a:alpha val="43137"/>
                  </a:srgbClr>
                </a:outerShdw>
              </a:effectLst>
            </a:endParaRPr>
          </a:p>
          <a:p>
            <a:pPr marL="0" lvl="3" indent="0">
              <a:spcBef>
                <a:spcPts val="1000"/>
              </a:spcBef>
              <a:buNone/>
            </a:pPr>
            <a:r>
              <a:rPr lang="en-US" sz="2400" i="1" dirty="0" smtClean="0">
                <a:effectLst>
                  <a:outerShdw blurRad="38100" dist="38100" dir="2700000" algn="tl">
                    <a:srgbClr val="000000">
                      <a:alpha val="43137"/>
                    </a:srgbClr>
                  </a:outerShdw>
                </a:effectLst>
              </a:rPr>
              <a:t>4</a:t>
            </a:r>
            <a:r>
              <a:rPr lang="en-US" sz="4000" i="1"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rPr>
              <a:t>Template Creator</a:t>
            </a:r>
          </a:p>
          <a:p>
            <a:pPr marL="0" lvl="3" indent="0">
              <a:spcBef>
                <a:spcPts val="1000"/>
              </a:spcBef>
              <a:buNone/>
            </a:pPr>
            <a:endParaRPr lang="en-US" sz="2000" b="1" dirty="0"/>
          </a:p>
          <a:p>
            <a:pPr marL="0" lvl="3" indent="0">
              <a:buNone/>
            </a:pPr>
            <a:r>
              <a:rPr lang="en-US" sz="2000" b="1" dirty="0" smtClean="0"/>
              <a:t>													        </a:t>
            </a:r>
            <a:r>
              <a:rPr lang="en-US" sz="2000" dirty="0" smtClean="0"/>
              <a:t>This is used to create template 											 			      regard process and activity.</a:t>
            </a:r>
            <a:endParaRPr lang="en-US" sz="2400" dirty="0"/>
          </a:p>
          <a:p>
            <a:pPr marL="0" indent="0">
              <a:buNone/>
            </a:pPr>
            <a:endParaRPr lang="en-US" dirty="0" smtClean="0"/>
          </a:p>
          <a:p>
            <a:pPr marL="0" indent="0">
              <a:buNone/>
            </a:pPr>
            <a:endParaRPr lang="en-US" dirty="0"/>
          </a:p>
        </p:txBody>
      </p:sp>
      <p:pic>
        <p:nvPicPr>
          <p:cNvPr id="4" name="Picture 3" descr="C:\Users\Tharindu Dilhara\Desktop\snip\6.PNG"/>
          <p:cNvPicPr/>
          <p:nvPr/>
        </p:nvPicPr>
        <p:blipFill>
          <a:blip r:embed="rId2">
            <a:extLst>
              <a:ext uri="{28A0092B-C50C-407E-A947-70E740481C1C}">
                <a14:useLocalDpi xmlns:a14="http://schemas.microsoft.com/office/drawing/2010/main" val="0"/>
              </a:ext>
            </a:extLst>
          </a:blip>
          <a:srcRect/>
          <a:stretch>
            <a:fillRect/>
          </a:stretch>
        </p:blipFill>
        <p:spPr bwMode="auto">
          <a:xfrm>
            <a:off x="1013012" y="3701540"/>
            <a:ext cx="6167718" cy="3002875"/>
          </a:xfrm>
          <a:prstGeom prst="rect">
            <a:avLst/>
          </a:prstGeom>
          <a:noFill/>
          <a:ln>
            <a:noFill/>
          </a:ln>
        </p:spPr>
      </p:pic>
    </p:spTree>
    <p:extLst>
      <p:ext uri="{BB962C8B-B14F-4D97-AF65-F5344CB8AC3E}">
        <p14:creationId xmlns:p14="http://schemas.microsoft.com/office/powerpoint/2010/main" val="16627835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normAutofit/>
          </a:bodyPr>
          <a:lstStyle/>
          <a:p>
            <a:pPr marL="0" lvl="3" indent="0">
              <a:spcBef>
                <a:spcPts val="1000"/>
              </a:spcBef>
              <a:buNone/>
            </a:pPr>
            <a:r>
              <a:rPr lang="en-US" sz="2400" i="1" dirty="0" smtClean="0">
                <a:effectLst>
                  <a:outerShdw blurRad="38100" dist="38100" dir="2700000" algn="tl">
                    <a:srgbClr val="000000">
                      <a:alpha val="43137"/>
                    </a:srgbClr>
                  </a:outerShdw>
                </a:effectLst>
              </a:rPr>
              <a:t>5. Actual Production</a:t>
            </a:r>
          </a:p>
          <a:p>
            <a:pPr marL="0" lvl="3" indent="0">
              <a:spcBef>
                <a:spcPts val="1000"/>
              </a:spcBef>
              <a:buNone/>
            </a:pPr>
            <a:endParaRPr lang="en-US" sz="2800" b="1" dirty="0"/>
          </a:p>
          <a:p>
            <a:pPr marL="0" lvl="3" indent="0">
              <a:spcBef>
                <a:spcPts val="1000"/>
              </a:spcBef>
              <a:buNone/>
            </a:pPr>
            <a:endParaRPr lang="en-US" sz="2800" b="1" dirty="0" smtClean="0"/>
          </a:p>
          <a:p>
            <a:pPr marL="0" lvl="3" indent="0">
              <a:spcBef>
                <a:spcPts val="1000"/>
              </a:spcBef>
              <a:buNone/>
            </a:pPr>
            <a:endParaRPr lang="en-US" sz="2800" b="1" dirty="0"/>
          </a:p>
          <a:p>
            <a:pPr marL="0" lvl="3" indent="0">
              <a:spcBef>
                <a:spcPts val="1000"/>
              </a:spcBef>
              <a:buNone/>
            </a:pPr>
            <a:endParaRPr lang="en-US" sz="2800" b="1" dirty="0" smtClean="0"/>
          </a:p>
          <a:p>
            <a:pPr marL="0" lvl="3" indent="0">
              <a:spcBef>
                <a:spcPts val="1000"/>
              </a:spcBef>
              <a:buNone/>
            </a:pPr>
            <a:endParaRPr lang="en-US" sz="2800" b="1" dirty="0"/>
          </a:p>
          <a:p>
            <a:pPr marL="0" lvl="3" indent="0">
              <a:spcBef>
                <a:spcPts val="1000"/>
              </a:spcBef>
              <a:buNone/>
            </a:pPr>
            <a:endParaRPr lang="en-US" sz="2800" b="1" dirty="0" smtClean="0"/>
          </a:p>
          <a:p>
            <a:pPr marL="0" lvl="3" indent="0">
              <a:spcBef>
                <a:spcPts val="1000"/>
              </a:spcBef>
              <a:buNone/>
            </a:pPr>
            <a:endParaRPr lang="en-US" sz="2800" b="1" dirty="0"/>
          </a:p>
          <a:p>
            <a:pPr marL="0" lvl="3" indent="0">
              <a:spcBef>
                <a:spcPts val="1000"/>
              </a:spcBef>
              <a:buNone/>
            </a:pPr>
            <a:endParaRPr lang="en-US" sz="2800" b="1" dirty="0" smtClean="0"/>
          </a:p>
          <a:p>
            <a:pPr marL="0" lvl="3" indent="0">
              <a:spcBef>
                <a:spcPts val="1000"/>
              </a:spcBef>
              <a:buNone/>
            </a:pPr>
            <a:r>
              <a:rPr lang="en-US" sz="2000" dirty="0"/>
              <a:t>In here we can select Job number and we can see activities in the table. When click anywhere on the table we can see properties of related activity. </a:t>
            </a:r>
            <a:endParaRPr lang="en-US" sz="2000" dirty="0" smtClean="0"/>
          </a:p>
          <a:p>
            <a:pPr marL="0" lvl="3" indent="0">
              <a:spcBef>
                <a:spcPts val="1000"/>
              </a:spcBef>
              <a:buNone/>
            </a:pPr>
            <a:endParaRPr lang="en-US" sz="2800" b="1" dirty="0"/>
          </a:p>
          <a:p>
            <a:pPr marL="0" indent="0">
              <a:buNone/>
            </a:pPr>
            <a:endParaRPr lang="en-US" dirty="0"/>
          </a:p>
        </p:txBody>
      </p:sp>
      <p:pic>
        <p:nvPicPr>
          <p:cNvPr id="4" name="Picture 3" descr="C:\Users\Tharindu Dilhara\Desktop\snip\7.PNG"/>
          <p:cNvPicPr/>
          <p:nvPr/>
        </p:nvPicPr>
        <p:blipFill>
          <a:blip r:embed="rId2">
            <a:extLst>
              <a:ext uri="{28A0092B-C50C-407E-A947-70E740481C1C}">
                <a14:useLocalDpi xmlns:a14="http://schemas.microsoft.com/office/drawing/2010/main" val="0"/>
              </a:ext>
            </a:extLst>
          </a:blip>
          <a:srcRect/>
          <a:stretch>
            <a:fillRect/>
          </a:stretch>
        </p:blipFill>
        <p:spPr bwMode="auto">
          <a:xfrm>
            <a:off x="1532965" y="1223682"/>
            <a:ext cx="8256494" cy="3805517"/>
          </a:xfrm>
          <a:prstGeom prst="rect">
            <a:avLst/>
          </a:prstGeom>
          <a:noFill/>
          <a:ln>
            <a:noFill/>
          </a:ln>
        </p:spPr>
      </p:pic>
    </p:spTree>
    <p:extLst>
      <p:ext uri="{BB962C8B-B14F-4D97-AF65-F5344CB8AC3E}">
        <p14:creationId xmlns:p14="http://schemas.microsoft.com/office/powerpoint/2010/main" val="29282540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647"/>
            <a:ext cx="10515600" cy="5706316"/>
          </a:xfrm>
        </p:spPr>
        <p:txBody>
          <a:bodyPr/>
          <a:lstStyle/>
          <a:p>
            <a:pPr marL="0" lvl="3" indent="0">
              <a:spcBef>
                <a:spcPts val="1000"/>
              </a:spcBef>
              <a:buNone/>
            </a:pPr>
            <a:r>
              <a:rPr lang="en-US" sz="2400" i="1" dirty="0" smtClean="0">
                <a:effectLst>
                  <a:outerShdw blurRad="38100" dist="38100" dir="2700000" algn="tl">
                    <a:srgbClr val="000000">
                      <a:alpha val="43137"/>
                    </a:srgbClr>
                  </a:outerShdw>
                </a:effectLst>
              </a:rPr>
              <a:t>6. </a:t>
            </a:r>
            <a:r>
              <a:rPr lang="en-US" sz="2400" i="1" dirty="0">
                <a:effectLst>
                  <a:outerShdw blurRad="38100" dist="38100" dir="2700000" algn="tl">
                    <a:srgbClr val="000000">
                      <a:alpha val="43137"/>
                    </a:srgbClr>
                  </a:outerShdw>
                </a:effectLst>
              </a:rPr>
              <a:t>Sales Entry and Order </a:t>
            </a:r>
            <a:r>
              <a:rPr lang="en-US" sz="2400" i="1" dirty="0" smtClean="0">
                <a:effectLst>
                  <a:outerShdw blurRad="38100" dist="38100" dir="2700000" algn="tl">
                    <a:srgbClr val="000000">
                      <a:alpha val="43137"/>
                    </a:srgbClr>
                  </a:outerShdw>
                </a:effectLst>
              </a:rPr>
              <a:t>Number</a:t>
            </a:r>
          </a:p>
          <a:p>
            <a:pPr marL="0" lvl="3" indent="0">
              <a:spcBef>
                <a:spcPts val="1000"/>
              </a:spcBef>
              <a:buNone/>
            </a:pPr>
            <a:endParaRPr lang="en-US" sz="2800" b="1" dirty="0"/>
          </a:p>
          <a:p>
            <a:pPr marL="0" lvl="3" indent="0">
              <a:spcBef>
                <a:spcPts val="1000"/>
              </a:spcBef>
              <a:buNone/>
            </a:pPr>
            <a:endParaRPr lang="en-US" sz="2800" b="1" dirty="0" smtClean="0"/>
          </a:p>
          <a:p>
            <a:pPr marL="0" lvl="3" indent="0">
              <a:spcBef>
                <a:spcPts val="1000"/>
              </a:spcBef>
              <a:buNone/>
            </a:pPr>
            <a:endParaRPr lang="en-US" sz="2800" b="1" dirty="0"/>
          </a:p>
          <a:p>
            <a:pPr marL="0" lvl="3" indent="0">
              <a:spcBef>
                <a:spcPts val="1000"/>
              </a:spcBef>
              <a:buNone/>
            </a:pPr>
            <a:endParaRPr lang="en-US" sz="2800" b="1" dirty="0" smtClean="0"/>
          </a:p>
          <a:p>
            <a:pPr marL="0" lvl="3" indent="0">
              <a:spcBef>
                <a:spcPts val="1000"/>
              </a:spcBef>
              <a:buNone/>
            </a:pPr>
            <a:endParaRPr lang="en-US" sz="2800" b="1" dirty="0"/>
          </a:p>
          <a:p>
            <a:pPr marL="0" lvl="3" indent="0">
              <a:spcBef>
                <a:spcPts val="1000"/>
              </a:spcBef>
              <a:buNone/>
            </a:pPr>
            <a:endParaRPr lang="en-US" sz="2800" b="1" dirty="0" smtClean="0"/>
          </a:p>
          <a:p>
            <a:pPr marL="0" lvl="3" indent="0">
              <a:spcBef>
                <a:spcPts val="1000"/>
              </a:spcBef>
              <a:buNone/>
            </a:pPr>
            <a:endParaRPr lang="en-US" sz="2800" b="1" dirty="0"/>
          </a:p>
          <a:p>
            <a:pPr marL="0" lvl="3" indent="0">
              <a:spcBef>
                <a:spcPts val="1000"/>
              </a:spcBef>
              <a:buNone/>
            </a:pPr>
            <a:endParaRPr lang="en-US" sz="2800" b="1" dirty="0" smtClean="0"/>
          </a:p>
          <a:p>
            <a:pPr marL="0" lvl="3" indent="0">
              <a:spcBef>
                <a:spcPts val="1000"/>
              </a:spcBef>
              <a:buNone/>
            </a:pPr>
            <a:r>
              <a:rPr lang="en-US" sz="2000" dirty="0" smtClean="0"/>
              <a:t>Sales entry is use to enter sales order details. Order number is use to view sales order</a:t>
            </a:r>
          </a:p>
          <a:p>
            <a:pPr marL="0" lvl="3" indent="0">
              <a:spcBef>
                <a:spcPts val="1000"/>
              </a:spcBef>
              <a:buNone/>
            </a:pPr>
            <a:endParaRPr lang="en-US" sz="3200" b="1" dirty="0"/>
          </a:p>
          <a:p>
            <a:pPr marL="0" indent="0">
              <a:buNone/>
            </a:pPr>
            <a:endParaRPr lang="en-US" dirty="0"/>
          </a:p>
        </p:txBody>
      </p:sp>
      <p:pic>
        <p:nvPicPr>
          <p:cNvPr id="4" name="Picture 3" descr="C:\Users\Tharindu Dilhara\Desktop\snip\8.PNG"/>
          <p:cNvPicPr/>
          <p:nvPr/>
        </p:nvPicPr>
        <p:blipFill>
          <a:blip r:embed="rId2">
            <a:extLst>
              <a:ext uri="{28A0092B-C50C-407E-A947-70E740481C1C}">
                <a14:useLocalDpi xmlns:a14="http://schemas.microsoft.com/office/drawing/2010/main" val="0"/>
              </a:ext>
            </a:extLst>
          </a:blip>
          <a:srcRect/>
          <a:stretch>
            <a:fillRect/>
          </a:stretch>
        </p:blipFill>
        <p:spPr bwMode="auto">
          <a:xfrm>
            <a:off x="1519518" y="1519236"/>
            <a:ext cx="8256494" cy="3456175"/>
          </a:xfrm>
          <a:prstGeom prst="rect">
            <a:avLst/>
          </a:prstGeom>
          <a:noFill/>
          <a:ln>
            <a:noFill/>
          </a:ln>
        </p:spPr>
      </p:pic>
    </p:spTree>
    <p:extLst>
      <p:ext uri="{BB962C8B-B14F-4D97-AF65-F5344CB8AC3E}">
        <p14:creationId xmlns:p14="http://schemas.microsoft.com/office/powerpoint/2010/main" val="26876760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646"/>
            <a:ext cx="10515600" cy="6158753"/>
          </a:xfrm>
        </p:spPr>
        <p:txBody>
          <a:bodyPr>
            <a:normAutofit/>
          </a:bodyPr>
          <a:lstStyle/>
          <a:p>
            <a:pPr marL="0" lvl="3" indent="0">
              <a:spcBef>
                <a:spcPts val="1000"/>
              </a:spcBef>
              <a:buNone/>
            </a:pPr>
            <a:r>
              <a:rPr lang="en-US" sz="2400" i="1" dirty="0" smtClean="0">
                <a:effectLst>
                  <a:outerShdw blurRad="38100" dist="38100" dir="2700000" algn="tl">
                    <a:srgbClr val="000000">
                      <a:alpha val="43137"/>
                    </a:srgbClr>
                  </a:outerShdw>
                </a:effectLst>
              </a:rPr>
              <a:t>7. </a:t>
            </a:r>
            <a:r>
              <a:rPr lang="en-US" sz="2400" i="1" dirty="0">
                <a:effectLst>
                  <a:outerShdw blurRad="38100" dist="38100" dir="2700000" algn="tl">
                    <a:srgbClr val="000000">
                      <a:alpha val="43137"/>
                    </a:srgbClr>
                  </a:outerShdw>
                </a:effectLst>
              </a:rPr>
              <a:t>Item Creation Wizard and General Item </a:t>
            </a:r>
            <a:r>
              <a:rPr lang="en-US" sz="2400" i="1" dirty="0" smtClean="0">
                <a:effectLst>
                  <a:outerShdw blurRad="38100" dist="38100" dir="2700000" algn="tl">
                    <a:srgbClr val="000000">
                      <a:alpha val="43137"/>
                    </a:srgbClr>
                  </a:outerShdw>
                </a:effectLst>
              </a:rPr>
              <a:t>Wizard</a:t>
            </a:r>
          </a:p>
          <a:p>
            <a:pPr marL="0" lvl="3" indent="0">
              <a:spcBef>
                <a:spcPts val="1000"/>
              </a:spcBef>
              <a:buNone/>
            </a:pPr>
            <a:endParaRPr lang="en-US" sz="2400" i="1" dirty="0">
              <a:effectLst>
                <a:outerShdw blurRad="38100" dist="38100" dir="2700000" algn="tl">
                  <a:srgbClr val="000000">
                    <a:alpha val="43137"/>
                  </a:srgbClr>
                </a:outerShdw>
              </a:effectLst>
            </a:endParaRPr>
          </a:p>
          <a:p>
            <a:pPr marL="0" lvl="3" indent="0">
              <a:spcBef>
                <a:spcPts val="1000"/>
              </a:spcBef>
              <a:buNone/>
            </a:pPr>
            <a:endParaRPr lang="en-US" sz="2400" i="1" dirty="0" smtClean="0">
              <a:effectLst>
                <a:outerShdw blurRad="38100" dist="38100" dir="2700000" algn="tl">
                  <a:srgbClr val="000000">
                    <a:alpha val="43137"/>
                  </a:srgbClr>
                </a:outerShdw>
              </a:effectLst>
            </a:endParaRPr>
          </a:p>
          <a:p>
            <a:pPr marL="0" lvl="3" indent="0">
              <a:spcBef>
                <a:spcPts val="1000"/>
              </a:spcBef>
              <a:buNone/>
            </a:pPr>
            <a:endParaRPr lang="en-US" sz="2400" i="1" dirty="0" smtClean="0">
              <a:effectLst>
                <a:outerShdw blurRad="38100" dist="38100" dir="2700000" algn="tl">
                  <a:srgbClr val="000000">
                    <a:alpha val="43137"/>
                  </a:srgbClr>
                </a:outerShdw>
              </a:effectLst>
            </a:endParaRPr>
          </a:p>
          <a:p>
            <a:pPr marL="0" lvl="3" indent="0">
              <a:spcBef>
                <a:spcPts val="1000"/>
              </a:spcBef>
              <a:buNone/>
            </a:pPr>
            <a:endParaRPr lang="en-US" sz="2400" i="1" dirty="0">
              <a:effectLst>
                <a:outerShdw blurRad="38100" dist="38100" dir="2700000" algn="tl">
                  <a:srgbClr val="000000">
                    <a:alpha val="43137"/>
                  </a:srgbClr>
                </a:outerShdw>
              </a:effectLst>
            </a:endParaRPr>
          </a:p>
          <a:p>
            <a:pPr marL="0" lvl="3" indent="0">
              <a:spcBef>
                <a:spcPts val="1000"/>
              </a:spcBef>
              <a:buNone/>
            </a:pPr>
            <a:endParaRPr lang="en-US" sz="2400" i="1" dirty="0" smtClean="0">
              <a:effectLst>
                <a:outerShdw blurRad="38100" dist="38100" dir="2700000" algn="tl">
                  <a:srgbClr val="000000">
                    <a:alpha val="43137"/>
                  </a:srgbClr>
                </a:outerShdw>
              </a:effectLst>
            </a:endParaRPr>
          </a:p>
          <a:p>
            <a:pPr marL="0" lvl="3" indent="0">
              <a:spcBef>
                <a:spcPts val="1000"/>
              </a:spcBef>
              <a:buNone/>
            </a:pPr>
            <a:endParaRPr lang="en-US" sz="2400" i="1" dirty="0" smtClean="0">
              <a:effectLst>
                <a:outerShdw blurRad="38100" dist="38100" dir="2700000" algn="tl">
                  <a:srgbClr val="000000">
                    <a:alpha val="43137"/>
                  </a:srgbClr>
                </a:outerShdw>
              </a:effectLst>
            </a:endParaRPr>
          </a:p>
          <a:p>
            <a:pPr marL="0" lvl="3" indent="0">
              <a:spcBef>
                <a:spcPts val="1000"/>
              </a:spcBef>
              <a:buNone/>
            </a:pPr>
            <a:r>
              <a:rPr lang="en-US" sz="2800" b="1" dirty="0"/>
              <a:t>	</a:t>
            </a:r>
            <a:r>
              <a:rPr lang="en-US" sz="2000" dirty="0" smtClean="0"/>
              <a:t>Item Creation Wizard use to add Row Material, its property and add its additional property.</a:t>
            </a:r>
          </a:p>
          <a:p>
            <a:pPr marL="0" lvl="3" indent="0">
              <a:spcBef>
                <a:spcPts val="1000"/>
              </a:spcBef>
              <a:buNone/>
            </a:pPr>
            <a:r>
              <a:rPr lang="en-US" sz="2000" dirty="0"/>
              <a:t>	</a:t>
            </a:r>
            <a:r>
              <a:rPr lang="en-US" sz="2000" dirty="0" smtClean="0"/>
              <a:t>General Item Wizard use to add new machine to system.</a:t>
            </a:r>
          </a:p>
          <a:p>
            <a:pPr marL="0" lvl="3" indent="0">
              <a:spcBef>
                <a:spcPts val="1000"/>
              </a:spcBef>
              <a:buNone/>
            </a:pPr>
            <a:r>
              <a:rPr lang="en-US" sz="2000" dirty="0" smtClean="0"/>
              <a:t>We can add its properties and additional properties.</a:t>
            </a:r>
            <a:endParaRPr lang="en-US" sz="2800" b="1" i="1" dirty="0" smtClean="0">
              <a:effectLst>
                <a:outerShdw blurRad="38100" dist="38100" dir="2700000" algn="tl">
                  <a:srgbClr val="000000">
                    <a:alpha val="43137"/>
                  </a:srgbClr>
                </a:outerShdw>
              </a:effectLst>
            </a:endParaRPr>
          </a:p>
          <a:p>
            <a:pPr marL="0" indent="0">
              <a:buNone/>
            </a:pPr>
            <a:r>
              <a:rPr lang="en-US" sz="2400" i="1" dirty="0" smtClean="0">
                <a:effectLst>
                  <a:outerShdw blurRad="38100" dist="38100" dir="2700000" algn="tl">
                    <a:srgbClr val="000000">
                      <a:alpha val="43137"/>
                    </a:srgbClr>
                  </a:outerShdw>
                </a:effectLst>
              </a:rPr>
              <a:t>8. Stock Balance </a:t>
            </a:r>
          </a:p>
          <a:p>
            <a:pPr marL="0" indent="0">
              <a:buNone/>
            </a:pPr>
            <a:r>
              <a:rPr lang="en-US" sz="2000" b="1" dirty="0"/>
              <a:t>	</a:t>
            </a:r>
            <a:r>
              <a:rPr lang="en-US" sz="2000" dirty="0" smtClean="0"/>
              <a:t>We can check stock balance available in the stores.</a:t>
            </a:r>
            <a:endParaRPr lang="en-US" sz="2000" dirty="0"/>
          </a:p>
          <a:p>
            <a:pPr marL="0" lvl="3" indent="0">
              <a:spcBef>
                <a:spcPts val="1000"/>
              </a:spcBef>
              <a:buNone/>
            </a:pPr>
            <a:endParaRPr lang="en-US" sz="2800" b="1" dirty="0"/>
          </a:p>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82156"/>
            <a:ext cx="4966447" cy="2830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353" y="1082156"/>
            <a:ext cx="4966447" cy="2830938"/>
          </a:xfrm>
          <a:prstGeom prst="rect">
            <a:avLst/>
          </a:prstGeom>
        </p:spPr>
      </p:pic>
    </p:spTree>
    <p:extLst>
      <p:ext uri="{BB962C8B-B14F-4D97-AF65-F5344CB8AC3E}">
        <p14:creationId xmlns:p14="http://schemas.microsoft.com/office/powerpoint/2010/main" val="19841681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lstStyle/>
          <a:p>
            <a:pPr marL="0" indent="0">
              <a:buNone/>
            </a:pPr>
            <a:r>
              <a:rPr lang="en-US" sz="2400" i="1" dirty="0" smtClean="0">
                <a:effectLst>
                  <a:outerShdw blurRad="38100" dist="38100" dir="2700000" algn="tl">
                    <a:srgbClr val="000000">
                      <a:alpha val="43137"/>
                    </a:srgbClr>
                  </a:outerShdw>
                </a:effectLst>
              </a:rPr>
              <a:t>9. Create Section</a:t>
            </a:r>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smtClean="0"/>
          </a:p>
          <a:p>
            <a:pPr marL="0" indent="0">
              <a:buNone/>
            </a:pPr>
            <a:r>
              <a:rPr lang="en-US" dirty="0" smtClean="0"/>
              <a:t>This is use to create section under any department. This is created for RAISE project.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71" y="1209783"/>
            <a:ext cx="8243047" cy="4034569"/>
          </a:xfrm>
          <a:prstGeom prst="rect">
            <a:avLst/>
          </a:prstGeom>
        </p:spPr>
      </p:pic>
    </p:spTree>
    <p:extLst>
      <p:ext uri="{BB962C8B-B14F-4D97-AF65-F5344CB8AC3E}">
        <p14:creationId xmlns:p14="http://schemas.microsoft.com/office/powerpoint/2010/main" val="144295916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647"/>
            <a:ext cx="10515600" cy="5889812"/>
          </a:xfrm>
        </p:spPr>
        <p:txBody>
          <a:bodyPr>
            <a:normAutofit fontScale="92500" lnSpcReduction="10000"/>
          </a:bodyPr>
          <a:lstStyle/>
          <a:p>
            <a:pPr marL="0" indent="0">
              <a:buNone/>
            </a:pPr>
            <a:r>
              <a:rPr lang="en-US" sz="2600" i="1" dirty="0" smtClean="0">
                <a:effectLst>
                  <a:outerShdw blurRad="38100" dist="38100" dir="2700000" algn="tl">
                    <a:srgbClr val="000000">
                      <a:alpha val="43137"/>
                    </a:srgbClr>
                  </a:outerShdw>
                </a:effectLst>
              </a:rPr>
              <a:t>10.</a:t>
            </a:r>
            <a:r>
              <a:rPr lang="en-US" sz="2600" i="1" dirty="0">
                <a:effectLst>
                  <a:outerShdw blurRad="38100" dist="38100" dir="2700000" algn="tl">
                    <a:srgbClr val="000000">
                      <a:alpha val="43137"/>
                    </a:srgbClr>
                  </a:outerShdw>
                </a:effectLst>
              </a:rPr>
              <a:t> Allowance </a:t>
            </a:r>
            <a:r>
              <a:rPr lang="en-US" sz="2600" i="1" dirty="0" smtClean="0">
                <a:effectLst>
                  <a:outerShdw blurRad="38100" dist="38100" dir="2700000" algn="tl">
                    <a:srgbClr val="000000">
                      <a:alpha val="43137"/>
                    </a:srgbClr>
                  </a:outerShdw>
                </a:effectLst>
              </a:rPr>
              <a:t>Type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sz="2200" dirty="0"/>
          </a:p>
          <a:p>
            <a:pPr marL="0" indent="0">
              <a:buNone/>
            </a:pPr>
            <a:r>
              <a:rPr lang="en-US" sz="2200" dirty="0" smtClean="0"/>
              <a:t>This is use to create Allowance Type with description. This is created for RAISE project.</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965" y="1147010"/>
            <a:ext cx="8216153" cy="4258708"/>
          </a:xfrm>
          <a:prstGeom prst="rect">
            <a:avLst/>
          </a:prstGeom>
        </p:spPr>
      </p:pic>
    </p:spTree>
    <p:extLst>
      <p:ext uri="{BB962C8B-B14F-4D97-AF65-F5344CB8AC3E}">
        <p14:creationId xmlns:p14="http://schemas.microsoft.com/office/powerpoint/2010/main" val="4289316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							Technologies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99" y="1382093"/>
            <a:ext cx="2698459" cy="224011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8457" y="1382093"/>
            <a:ext cx="2837329" cy="22401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409" y="1382093"/>
            <a:ext cx="2923899" cy="21431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9792" y="4516235"/>
            <a:ext cx="2837329" cy="19621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8701" y="4516235"/>
            <a:ext cx="2981325" cy="190051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9650" y="1382093"/>
            <a:ext cx="2914650" cy="22401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6788" y="4516235"/>
            <a:ext cx="2598141" cy="1962150"/>
          </a:xfrm>
          <a:prstGeom prst="rect">
            <a:avLst/>
          </a:prstGeom>
        </p:spPr>
      </p:pic>
    </p:spTree>
    <p:extLst>
      <p:ext uri="{BB962C8B-B14F-4D97-AF65-F5344CB8AC3E}">
        <p14:creationId xmlns:p14="http://schemas.microsoft.com/office/powerpoint/2010/main" val="3222293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effectLst>
                  <a:outerShdw blurRad="38100" dist="38100" dir="2700000" algn="tl">
                    <a:srgbClr val="000000">
                      <a:alpha val="43137"/>
                    </a:srgbClr>
                  </a:outerShdw>
                </a:effectLst>
              </a:rPr>
              <a:t>Learning Outcome and Reflection</a:t>
            </a:r>
            <a:endParaRPr lang="en-US" sz="4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Improved </a:t>
            </a:r>
            <a:r>
              <a:rPr lang="en-US" dirty="0" smtClean="0"/>
              <a:t>creative, critical and logical </a:t>
            </a:r>
            <a:r>
              <a:rPr lang="en-US" dirty="0" smtClean="0"/>
              <a:t>thinking</a:t>
            </a:r>
            <a:endParaRPr lang="en-US" dirty="0" smtClean="0"/>
          </a:p>
          <a:p>
            <a:pPr>
              <a:buFont typeface="Wingdings" panose="05000000000000000000" pitchFamily="2" charset="2"/>
              <a:buChar char="Ø"/>
            </a:pPr>
            <a:r>
              <a:rPr lang="en-US" dirty="0" smtClean="0"/>
              <a:t>Improved coding skills</a:t>
            </a:r>
          </a:p>
          <a:p>
            <a:pPr>
              <a:buFont typeface="Wingdings" panose="05000000000000000000" pitchFamily="2" charset="2"/>
              <a:buChar char="Ø"/>
            </a:pPr>
            <a:r>
              <a:rPr lang="en-US" dirty="0" smtClean="0"/>
              <a:t>Stress tolerance</a:t>
            </a:r>
          </a:p>
          <a:p>
            <a:pPr>
              <a:buFont typeface="Wingdings" panose="05000000000000000000" pitchFamily="2" charset="2"/>
              <a:buChar char="Ø"/>
            </a:pPr>
            <a:r>
              <a:rPr lang="en-US" dirty="0" smtClean="0"/>
              <a:t>Self-management</a:t>
            </a:r>
          </a:p>
          <a:p>
            <a:pPr>
              <a:buFont typeface="Wingdings" panose="05000000000000000000" pitchFamily="2" charset="2"/>
              <a:buChar char="Ø"/>
            </a:pPr>
            <a:r>
              <a:rPr lang="en-US" dirty="0" smtClean="0"/>
              <a:t>Adaptability</a:t>
            </a:r>
          </a:p>
          <a:p>
            <a:pPr>
              <a:buFont typeface="Wingdings" panose="05000000000000000000" pitchFamily="2" charset="2"/>
              <a:buChar char="Ø"/>
            </a:pPr>
            <a:r>
              <a:rPr lang="en-US" dirty="0" smtClean="0"/>
              <a:t>Improved Communication </a:t>
            </a:r>
            <a:r>
              <a:rPr lang="en-US" dirty="0" smtClean="0"/>
              <a:t>skills</a:t>
            </a:r>
          </a:p>
          <a:p>
            <a:pPr>
              <a:buFont typeface="Wingdings" panose="05000000000000000000" pitchFamily="2" charset="2"/>
              <a:buChar char="Ø"/>
            </a:pPr>
            <a:r>
              <a:rPr lang="en-US" dirty="0" smtClean="0"/>
              <a:t>Leadership</a:t>
            </a:r>
            <a:endParaRPr lang="en-US" dirty="0" smtClean="0"/>
          </a:p>
          <a:p>
            <a:pPr>
              <a:buFont typeface="Wingdings" panose="05000000000000000000" pitchFamily="2" charset="2"/>
              <a:buChar char="Ø"/>
            </a:pPr>
            <a:r>
              <a:rPr lang="en-US" dirty="0" smtClean="0"/>
              <a:t>Team </a:t>
            </a:r>
            <a:r>
              <a:rPr lang="en-US" dirty="0" smtClean="0"/>
              <a:t>Spirit</a:t>
            </a:r>
          </a:p>
          <a:p>
            <a:pPr>
              <a:buFont typeface="Wingdings" panose="05000000000000000000" pitchFamily="2" charset="2"/>
              <a:buChar char="Ø"/>
            </a:pPr>
            <a:r>
              <a:rPr lang="en-US" dirty="0" smtClean="0"/>
              <a:t>Experience with professionals</a:t>
            </a:r>
            <a:endParaRPr lang="en-US" dirty="0"/>
          </a:p>
        </p:txBody>
      </p:sp>
    </p:spTree>
    <p:extLst>
      <p:ext uri="{BB962C8B-B14F-4D97-AF65-F5344CB8AC3E}">
        <p14:creationId xmlns:p14="http://schemas.microsoft.com/office/powerpoint/2010/main" val="6533032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effectLst>
                  <a:outerShdw blurRad="38100" dist="38100" dir="2700000" algn="tl">
                    <a:srgbClr val="000000">
                      <a:alpha val="43137"/>
                    </a:srgbClr>
                  </a:outerShdw>
                </a:effectLst>
              </a:rPr>
              <a:t>Conclusion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Provides an opportunity to undergraduates to identify, observe and practice how engineering is applicable in the real industrial world.</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Practical solving, research and reporting as well as soft skills are improved.</a:t>
            </a:r>
          </a:p>
          <a:p>
            <a:pPr marL="0" indent="0">
              <a:buNone/>
            </a:pPr>
            <a:r>
              <a:rPr lang="en-US" dirty="0"/>
              <a:t> </a:t>
            </a:r>
            <a:endParaRPr lang="en-US" dirty="0" smtClean="0"/>
          </a:p>
          <a:p>
            <a:pPr>
              <a:buFont typeface="Wingdings" panose="05000000000000000000" pitchFamily="2" charset="2"/>
              <a:buChar char="Ø"/>
            </a:pPr>
            <a:r>
              <a:rPr lang="en-US" dirty="0" smtClean="0"/>
              <a:t>Enables to expand creativity while seizing the profession ethical values as basis to venture into professional career in the future.</a:t>
            </a:r>
            <a:endParaRPr lang="en-US" dirty="0"/>
          </a:p>
        </p:txBody>
      </p:sp>
    </p:spTree>
    <p:extLst>
      <p:ext uri="{BB962C8B-B14F-4D97-AF65-F5344CB8AC3E}">
        <p14:creationId xmlns:p14="http://schemas.microsoft.com/office/powerpoint/2010/main" val="2079211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135" y="2913529"/>
            <a:ext cx="9404723" cy="1400530"/>
          </a:xfrm>
        </p:spPr>
        <p:txBody>
          <a:bodyPr/>
          <a:lstStyle/>
          <a:p>
            <a:r>
              <a:rPr lang="en-US" dirty="0" smtClean="0"/>
              <a:t>						</a:t>
            </a:r>
            <a:r>
              <a:rPr lang="en-US" sz="4400" dirty="0" smtClean="0"/>
              <a:t>	</a:t>
            </a:r>
            <a:r>
              <a:rPr lang="en-US" sz="7200" dirty="0" smtClean="0"/>
              <a:t>Thank</a:t>
            </a:r>
            <a:r>
              <a:rPr lang="en-US" sz="6600" dirty="0" smtClean="0"/>
              <a:t> You</a:t>
            </a:r>
            <a:endParaRPr lang="en-US" sz="6600" dirty="0"/>
          </a:p>
        </p:txBody>
      </p:sp>
    </p:spTree>
    <p:extLst>
      <p:ext uri="{BB962C8B-B14F-4D97-AF65-F5344CB8AC3E}">
        <p14:creationId xmlns:p14="http://schemas.microsoft.com/office/powerpoint/2010/main" val="464087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i="1" dirty="0" smtClean="0">
                <a:effectLst>
                  <a:outerShdw blurRad="38100" dist="38100" dir="2700000" algn="tl">
                    <a:srgbClr val="000000">
                      <a:alpha val="43137"/>
                    </a:srgbClr>
                  </a:outerShdw>
                </a:effectLst>
                <a:latin typeface="+mn-lt"/>
              </a:rPr>
              <a:t>		</a:t>
            </a:r>
            <a:r>
              <a:rPr lang="en-US" sz="4900" i="1" dirty="0" smtClean="0">
                <a:solidFill>
                  <a:schemeClr val="tx1"/>
                </a:solidFill>
                <a:effectLst>
                  <a:outerShdw blurRad="38100" dist="38100" dir="2700000" algn="tl">
                    <a:srgbClr val="000000">
                      <a:alpha val="43137"/>
                    </a:srgbClr>
                  </a:outerShdw>
                </a:effectLst>
                <a:latin typeface="+mn-lt"/>
              </a:rPr>
              <a:t>Introduction to </a:t>
            </a:r>
            <a:r>
              <a:rPr lang="en-US" sz="4900" i="1" dirty="0" err="1" smtClean="0">
                <a:solidFill>
                  <a:schemeClr val="tx1"/>
                </a:solidFill>
                <a:effectLst>
                  <a:outerShdw blurRad="38100" dist="38100" dir="2700000" algn="tl">
                    <a:srgbClr val="000000">
                      <a:alpha val="43137"/>
                    </a:srgbClr>
                  </a:outerShdw>
                </a:effectLst>
                <a:latin typeface="+mn-lt"/>
              </a:rPr>
              <a:t>Softknowedge</a:t>
            </a:r>
            <a:endParaRPr lang="en-US" sz="4900" i="1" dirty="0">
              <a:solidFill>
                <a:schemeClr val="tx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1104293" y="1853248"/>
            <a:ext cx="8946541" cy="4195481"/>
          </a:xfrm>
        </p:spPr>
        <p:txBody>
          <a:bodyPr>
            <a:noAutofit/>
          </a:bodyPr>
          <a:lstStyle/>
          <a:p>
            <a:pPr>
              <a:buFont typeface="Wingdings" panose="05000000000000000000" pitchFamily="2" charset="2"/>
              <a:buChar char="Ø"/>
            </a:pPr>
            <a:r>
              <a:rPr lang="en-US" sz="2400" dirty="0" err="1" smtClean="0"/>
              <a:t>Softknowedge</a:t>
            </a:r>
            <a:r>
              <a:rPr lang="en-US" sz="2400" dirty="0" smtClean="0"/>
              <a:t> is IT Company which was founded in 2010.</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err="1" smtClean="0"/>
              <a:t>Softknowedge</a:t>
            </a:r>
            <a:r>
              <a:rPr lang="en-US" sz="2400" dirty="0" smtClean="0"/>
              <a:t> specialize </a:t>
            </a:r>
            <a:r>
              <a:rPr lang="en-US" sz="2400" dirty="0"/>
              <a:t>in the development of ERP </a:t>
            </a:r>
            <a:r>
              <a:rPr lang="en-US" sz="2400" dirty="0" smtClean="0"/>
              <a:t>(</a:t>
            </a:r>
            <a:r>
              <a:rPr lang="en-US" sz="2400" dirty="0"/>
              <a:t>Enterprise resource planning</a:t>
            </a:r>
            <a:r>
              <a:rPr lang="en-US" sz="2400" dirty="0" smtClean="0"/>
              <a:t>) solutions </a:t>
            </a:r>
            <a:r>
              <a:rPr lang="en-US" sz="2400" dirty="0"/>
              <a:t>for manufacturing </a:t>
            </a:r>
            <a:r>
              <a:rPr lang="en-US" sz="2400" dirty="0" smtClean="0"/>
              <a:t>organizations </a:t>
            </a:r>
            <a:r>
              <a:rPr lang="en-US" sz="2400" dirty="0"/>
              <a:t>and custom software applications. </a:t>
            </a:r>
            <a:endParaRPr lang="en-US" sz="2400"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err="1" smtClean="0"/>
              <a:t>Softknowedge</a:t>
            </a:r>
            <a:r>
              <a:rPr lang="en-US" sz="2400" dirty="0" smtClean="0"/>
              <a:t> carries </a:t>
            </a:r>
            <a:r>
              <a:rPr lang="en-US" sz="2400" dirty="0"/>
              <a:t>out custom programming, database design, and client-server and internet/intranet software application development.</a:t>
            </a:r>
          </a:p>
        </p:txBody>
      </p:sp>
    </p:spTree>
    <p:extLst>
      <p:ext uri="{BB962C8B-B14F-4D97-AF65-F5344CB8AC3E}">
        <p14:creationId xmlns:p14="http://schemas.microsoft.com/office/powerpoint/2010/main" val="4277837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						</a:t>
            </a:r>
            <a:r>
              <a:rPr lang="en-US" sz="4400" i="1" dirty="0" smtClean="0">
                <a:effectLst>
                  <a:outerShdw blurRad="38100" dist="38100" dir="2700000" algn="tl">
                    <a:srgbClr val="000000">
                      <a:alpha val="43137"/>
                    </a:srgbClr>
                  </a:outerShdw>
                </a:effectLst>
              </a:rPr>
              <a:t>Company Services</a:t>
            </a:r>
            <a:endParaRPr lang="en-US" sz="44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312" y="1519518"/>
            <a:ext cx="8946541" cy="4728881"/>
          </a:xfrm>
        </p:spPr>
        <p:txBody>
          <a:bodyPr>
            <a:noAutofit/>
          </a:bodyPr>
          <a:lstStyle/>
          <a:p>
            <a:pPr lvl="0">
              <a:buFont typeface="Wingdings" panose="05000000000000000000" pitchFamily="2" charset="2"/>
              <a:buChar char="Ø"/>
            </a:pPr>
            <a:r>
              <a:rPr lang="en-US" sz="2400" dirty="0"/>
              <a:t>ERP </a:t>
            </a:r>
            <a:r>
              <a:rPr lang="en-US" sz="2400" dirty="0" smtClean="0"/>
              <a:t>Implementations</a:t>
            </a:r>
          </a:p>
          <a:p>
            <a:pPr>
              <a:buFont typeface="Wingdings" panose="05000000000000000000" pitchFamily="2" charset="2"/>
              <a:buChar char="Ø"/>
            </a:pPr>
            <a:r>
              <a:rPr lang="en-US" sz="2400" dirty="0"/>
              <a:t>Small Business Application implementations</a:t>
            </a:r>
          </a:p>
          <a:p>
            <a:pPr lvl="0">
              <a:buFont typeface="Wingdings" panose="05000000000000000000" pitchFamily="2" charset="2"/>
              <a:buChar char="Ø"/>
            </a:pPr>
            <a:r>
              <a:rPr lang="en-US" sz="2400" dirty="0"/>
              <a:t>Customized Software Development</a:t>
            </a:r>
          </a:p>
          <a:p>
            <a:pPr lvl="0">
              <a:buFont typeface="Wingdings" panose="05000000000000000000" pitchFamily="2" charset="2"/>
              <a:buChar char="Ø"/>
            </a:pPr>
            <a:r>
              <a:rPr lang="en-US" sz="2400" dirty="0"/>
              <a:t>Web site Designing and Development</a:t>
            </a:r>
          </a:p>
          <a:p>
            <a:pPr lvl="0">
              <a:buFont typeface="Wingdings" panose="05000000000000000000" pitchFamily="2" charset="2"/>
              <a:buChar char="Ø"/>
            </a:pPr>
            <a:r>
              <a:rPr lang="en-US" sz="2400" dirty="0"/>
              <a:t>Mobile Application Development</a:t>
            </a:r>
          </a:p>
          <a:p>
            <a:pPr lvl="0">
              <a:buFont typeface="Wingdings" panose="05000000000000000000" pitchFamily="2" charset="2"/>
              <a:buChar char="Ø"/>
            </a:pPr>
            <a:r>
              <a:rPr lang="en-US" sz="2400" dirty="0"/>
              <a:t>Business Process Re-Engineering</a:t>
            </a:r>
          </a:p>
          <a:p>
            <a:pPr lvl="0">
              <a:buFont typeface="Wingdings" panose="05000000000000000000" pitchFamily="2" charset="2"/>
              <a:buChar char="Ø"/>
            </a:pPr>
            <a:r>
              <a:rPr lang="en-US" sz="2400" dirty="0"/>
              <a:t>Software Consultancy</a:t>
            </a:r>
          </a:p>
          <a:p>
            <a:pPr lvl="0">
              <a:buFont typeface="Wingdings" panose="05000000000000000000" pitchFamily="2" charset="2"/>
              <a:buChar char="Ø"/>
            </a:pPr>
            <a:r>
              <a:rPr lang="en-US" sz="2400" dirty="0"/>
              <a:t>Networking and Communication Solutions</a:t>
            </a:r>
          </a:p>
          <a:p>
            <a:pPr lvl="0">
              <a:buFont typeface="Wingdings" panose="05000000000000000000" pitchFamily="2" charset="2"/>
              <a:buChar char="Ø"/>
            </a:pPr>
            <a:r>
              <a:rPr lang="en-US" sz="2400" dirty="0"/>
              <a:t>Hardware Solutions </a:t>
            </a:r>
          </a:p>
        </p:txBody>
      </p:sp>
    </p:spTree>
    <p:extLst>
      <p:ext uri="{BB962C8B-B14F-4D97-AF65-F5344CB8AC3E}">
        <p14:creationId xmlns:p14="http://schemas.microsoft.com/office/powerpoint/2010/main" val="27705928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						</a:t>
            </a:r>
            <a:r>
              <a:rPr lang="en-US" sz="4400" i="1" dirty="0" smtClean="0">
                <a:effectLst>
                  <a:outerShdw blurRad="38100" dist="38100" dir="2700000" algn="tl">
                    <a:srgbClr val="000000">
                      <a:alpha val="43137"/>
                    </a:srgbClr>
                  </a:outerShdw>
                </a:effectLst>
              </a:rPr>
              <a:t>Company Products</a:t>
            </a:r>
            <a:endParaRPr lang="en-US" sz="4400" i="1" dirty="0">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18" y="2092996"/>
            <a:ext cx="2379384" cy="896190"/>
          </a:xfrm>
          <a:prstGeom prst="rect">
            <a:avLst/>
          </a:prstGeom>
          <a:solidFill>
            <a:srgbClr val="FFFFFF"/>
          </a:solidFill>
          <a:ln>
            <a:noFill/>
          </a:ln>
        </p:spPr>
      </p:pic>
      <p:pic>
        <p:nvPicPr>
          <p:cNvPr id="5" name="Picture 4" descr="D:\graphic design\TReAT-logo design\reaplogo.jpg"/>
          <p:cNvPicPr/>
          <p:nvPr/>
        </p:nvPicPr>
        <p:blipFill rotWithShape="1">
          <a:blip r:embed="rId3" cstate="print">
            <a:extLst>
              <a:ext uri="{28A0092B-C50C-407E-A947-70E740481C1C}">
                <a14:useLocalDpi xmlns:a14="http://schemas.microsoft.com/office/drawing/2010/main" val="0"/>
              </a:ext>
            </a:extLst>
          </a:blip>
          <a:srcRect l="5266" t="8696" r="4817" b="7024"/>
          <a:stretch/>
        </p:blipFill>
        <p:spPr bwMode="auto">
          <a:xfrm>
            <a:off x="5348472" y="2092997"/>
            <a:ext cx="1808480" cy="896190"/>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4"/>
          <a:stretch>
            <a:fillRect/>
          </a:stretch>
        </p:blipFill>
        <p:spPr>
          <a:xfrm>
            <a:off x="8606522" y="2092996"/>
            <a:ext cx="1810669" cy="896190"/>
          </a:xfrm>
          <a:prstGeom prst="rect">
            <a:avLst/>
          </a:prstGeom>
        </p:spPr>
      </p:pic>
      <p:pic>
        <p:nvPicPr>
          <p:cNvPr id="7" name="Picture 6" descr="D:\graphic design\TReAT-logo design\final TReAT logo send\TReAT logo final on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9798" y="3635811"/>
            <a:ext cx="1808480" cy="843915"/>
          </a:xfrm>
          <a:prstGeom prst="rect">
            <a:avLst/>
          </a:prstGeom>
          <a:noFill/>
          <a:ln>
            <a:noFill/>
          </a:ln>
        </p:spPr>
      </p:pic>
      <p:pic>
        <p:nvPicPr>
          <p:cNvPr id="8" name="Picture 7" descr="D:\softknowedge profile\waveedge.png"/>
          <p:cNvPicPr/>
          <p:nvPr/>
        </p:nvPicPr>
        <p:blipFill rotWithShape="1">
          <a:blip r:embed="rId6">
            <a:extLst>
              <a:ext uri="{28A0092B-C50C-407E-A947-70E740481C1C}">
                <a14:useLocalDpi xmlns:a14="http://schemas.microsoft.com/office/drawing/2010/main" val="0"/>
              </a:ext>
            </a:extLst>
          </a:blip>
          <a:srcRect t="3272" b="15588"/>
          <a:stretch/>
        </p:blipFill>
        <p:spPr bwMode="auto">
          <a:xfrm>
            <a:off x="3898902" y="5272410"/>
            <a:ext cx="1808480" cy="729615"/>
          </a:xfrm>
          <a:prstGeom prst="rect">
            <a:avLst/>
          </a:prstGeom>
          <a:noFill/>
          <a:ln>
            <a:noFill/>
          </a:ln>
          <a:extLst>
            <a:ext uri="{53640926-AAD7-44D8-BBD7-CCE9431645EC}">
              <a14:shadowObscured xmlns:a14="http://schemas.microsoft.com/office/drawing/2010/main"/>
            </a:ext>
          </a:extLst>
        </p:spPr>
      </p:pic>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1519518" y="3635812"/>
            <a:ext cx="2379384" cy="989975"/>
          </a:xfrm>
          <a:prstGeom prst="rect">
            <a:avLst/>
          </a:prstGeom>
          <a:solidFill>
            <a:srgbClr val="FFFFFF"/>
          </a:solidFill>
          <a:ln>
            <a:noFill/>
          </a:ln>
        </p:spPr>
      </p:pic>
      <p:pic>
        <p:nvPicPr>
          <p:cNvPr id="11" name="Picture 10" descr="D:\softknowedge profile\FaSmartLogo.png"/>
          <p:cNvPicPr/>
          <p:nvPr/>
        </p:nvPicPr>
        <p:blipFill rotWithShape="1">
          <a:blip r:embed="rId8" cstate="print">
            <a:extLst>
              <a:ext uri="{28A0092B-C50C-407E-A947-70E740481C1C}">
                <a14:useLocalDpi xmlns:a14="http://schemas.microsoft.com/office/drawing/2010/main" val="0"/>
              </a:ext>
            </a:extLst>
          </a:blip>
          <a:srcRect l="9412" t="16951" r="9378" b="28112"/>
          <a:stretch/>
        </p:blipFill>
        <p:spPr bwMode="auto">
          <a:xfrm>
            <a:off x="5239887" y="3635811"/>
            <a:ext cx="2155995" cy="989975"/>
          </a:xfrm>
          <a:prstGeom prst="rect">
            <a:avLst/>
          </a:prstGeom>
          <a:noFill/>
          <a:ln>
            <a:noFill/>
          </a:ln>
          <a:extLst>
            <a:ext uri="{53640926-AAD7-44D8-BBD7-CCE9431645EC}">
              <a14:shadowObscured xmlns:a14="http://schemas.microsoft.com/office/drawing/2010/main"/>
            </a:ext>
          </a:extLst>
        </p:spPr>
      </p:pic>
      <p:pic>
        <p:nvPicPr>
          <p:cNvPr id="12" name="Picture 11" descr="C:\xampp\htdocs\brace\assets\images\image.png"/>
          <p:cNvPicPr/>
          <p:nvPr/>
        </p:nvPicPr>
        <p:blipFill>
          <a:blip r:embed="rId9">
            <a:extLst>
              <a:ext uri="{28A0092B-C50C-407E-A947-70E740481C1C}">
                <a14:useLocalDpi xmlns:a14="http://schemas.microsoft.com/office/drawing/2010/main" val="0"/>
              </a:ext>
            </a:extLst>
          </a:blip>
          <a:srcRect/>
          <a:stretch>
            <a:fillRect/>
          </a:stretch>
        </p:blipFill>
        <p:spPr bwMode="auto">
          <a:xfrm>
            <a:off x="6823265" y="5272410"/>
            <a:ext cx="2495547" cy="729615"/>
          </a:xfrm>
          <a:prstGeom prst="rect">
            <a:avLst/>
          </a:prstGeom>
          <a:noFill/>
          <a:ln>
            <a:noFill/>
          </a:ln>
        </p:spPr>
      </p:pic>
    </p:spTree>
    <p:extLst>
      <p:ext uri="{BB962C8B-B14F-4D97-AF65-F5344CB8AC3E}">
        <p14:creationId xmlns:p14="http://schemas.microsoft.com/office/powerpoint/2010/main" val="13315168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Clients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26227" y="1368822"/>
            <a:ext cx="8947150" cy="2927769"/>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858900" y="4706471"/>
            <a:ext cx="5424488" cy="1801906"/>
          </a:xfrm>
          <a:prstGeom prst="rect">
            <a:avLst/>
          </a:prstGeom>
        </p:spPr>
      </p:pic>
    </p:spTree>
    <p:extLst>
      <p:ext uri="{BB962C8B-B14F-4D97-AF65-F5344CB8AC3E}">
        <p14:creationId xmlns:p14="http://schemas.microsoft.com/office/powerpoint/2010/main" val="7233087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i="1" dirty="0" smtClean="0">
                <a:effectLst>
                  <a:outerShdw blurRad="38100" dist="38100" dir="2700000" algn="tl">
                    <a:srgbClr val="000000">
                      <a:alpha val="43137"/>
                    </a:srgbClr>
                  </a:outerShdw>
                </a:effectLst>
              </a:rPr>
              <a:t>Contributed </a:t>
            </a:r>
            <a:r>
              <a:rPr lang="en-US" sz="4400" i="1" dirty="0">
                <a:effectLst>
                  <a:outerShdw blurRad="38100" dist="38100" dir="2700000" algn="tl">
                    <a:srgbClr val="000000">
                      <a:alpha val="43137"/>
                    </a:srgbClr>
                  </a:outerShdw>
                </a:effectLst>
              </a:rPr>
              <a:t>Projects</a:t>
            </a:r>
          </a:p>
        </p:txBody>
      </p:sp>
      <p:sp>
        <p:nvSpPr>
          <p:cNvPr id="3" name="Content Placeholder 2"/>
          <p:cNvSpPr>
            <a:spLocks noGrp="1"/>
          </p:cNvSpPr>
          <p:nvPr>
            <p:ph idx="1"/>
          </p:nvPr>
        </p:nvSpPr>
        <p:spPr>
          <a:xfrm>
            <a:off x="1103312" y="1600200"/>
            <a:ext cx="8946541" cy="4867835"/>
          </a:xfrm>
        </p:spPr>
        <p:txBody>
          <a:bodyPr>
            <a:noAutofit/>
          </a:bodyPr>
          <a:lstStyle/>
          <a:p>
            <a:pPr marL="0" indent="0">
              <a:lnSpc>
                <a:spcPct val="100000"/>
              </a:lnSpc>
              <a:buNone/>
            </a:pPr>
            <a:endParaRPr lang="en-US" sz="1600" dirty="0" smtClean="0"/>
          </a:p>
          <a:p>
            <a:pPr marL="0" indent="0">
              <a:lnSpc>
                <a:spcPct val="100000"/>
              </a:lnSpc>
              <a:buNone/>
            </a:pPr>
            <a:endParaRPr lang="en-US" sz="1600" dirty="0" smtClean="0"/>
          </a:p>
          <a:p>
            <a:pPr marL="0" indent="0">
              <a:lnSpc>
                <a:spcPct val="100000"/>
              </a:lnSpc>
              <a:buNone/>
            </a:pPr>
            <a:endParaRPr lang="en-US" sz="1600" dirty="0" smtClean="0"/>
          </a:p>
          <a:p>
            <a:pPr marL="0" indent="0">
              <a:lnSpc>
                <a:spcPct val="100000"/>
              </a:lnSpc>
              <a:buNone/>
            </a:pPr>
            <a:endParaRPr lang="en-US" sz="1600" dirty="0" smtClean="0"/>
          </a:p>
          <a:p>
            <a:pPr marL="0" indent="0">
              <a:lnSpc>
                <a:spcPct val="100000"/>
              </a:lnSpc>
              <a:buNone/>
            </a:pPr>
            <a:endParaRPr lang="en-US" sz="1600" dirty="0" smtClean="0"/>
          </a:p>
          <a:p>
            <a:pPr marL="0" indent="0">
              <a:lnSpc>
                <a:spcPct val="100000"/>
              </a:lnSpc>
              <a:buNone/>
            </a:pPr>
            <a:endParaRPr lang="en-US" sz="1600" dirty="0" smtClean="0"/>
          </a:p>
          <a:p>
            <a:pPr marL="0" indent="0">
              <a:lnSpc>
                <a:spcPct val="100000"/>
              </a:lnSpc>
              <a:buNone/>
            </a:pPr>
            <a:endParaRPr lang="en-US" sz="1600" dirty="0" smtClean="0"/>
          </a:p>
          <a:p>
            <a:pPr marL="0" indent="0">
              <a:lnSpc>
                <a:spcPct val="150000"/>
              </a:lnSpc>
              <a:buNone/>
            </a:pPr>
            <a:r>
              <a:rPr lang="en-US" dirty="0" smtClean="0"/>
              <a:t>				BRACE </a:t>
            </a:r>
            <a:r>
              <a:rPr lang="en-US" dirty="0"/>
              <a:t>WEB enterprise resource planning solution for manufacturing companies. </a:t>
            </a:r>
            <a:r>
              <a:rPr lang="en-US" dirty="0" smtClean="0"/>
              <a:t>This </a:t>
            </a:r>
            <a:r>
              <a:rPr lang="en-US" dirty="0"/>
              <a:t>solution consists of merchandising inventory management, Planning work study, Production, Sampling, Shipping, Fixed assets management and accounts payable and can integrates to any finance system.</a:t>
            </a:r>
          </a:p>
          <a:p>
            <a:endParaRPr lang="en-US" sz="1400" dirty="0"/>
          </a:p>
        </p:txBody>
      </p:sp>
      <p:pic>
        <p:nvPicPr>
          <p:cNvPr id="5" name="Picture 4" descr="C:\xampp\htdocs\brace\assets\images\image.png"/>
          <p:cNvPicPr/>
          <p:nvPr/>
        </p:nvPicPr>
        <p:blipFill>
          <a:blip r:embed="rId2">
            <a:extLst>
              <a:ext uri="{28A0092B-C50C-407E-A947-70E740481C1C}">
                <a14:useLocalDpi xmlns:a14="http://schemas.microsoft.com/office/drawing/2010/main" val="0"/>
              </a:ext>
            </a:extLst>
          </a:blip>
          <a:srcRect/>
          <a:stretch>
            <a:fillRect/>
          </a:stretch>
        </p:blipFill>
        <p:spPr bwMode="auto">
          <a:xfrm>
            <a:off x="3630707" y="1853248"/>
            <a:ext cx="5307800" cy="1793337"/>
          </a:xfrm>
          <a:prstGeom prst="rect">
            <a:avLst/>
          </a:prstGeom>
          <a:noFill/>
          <a:ln>
            <a:noFill/>
          </a:ln>
        </p:spPr>
      </p:pic>
    </p:spTree>
    <p:extLst>
      <p:ext uri="{BB962C8B-B14F-4D97-AF65-F5344CB8AC3E}">
        <p14:creationId xmlns:p14="http://schemas.microsoft.com/office/powerpoint/2010/main" val="22675578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i="1" dirty="0" smtClean="0">
                <a:effectLst>
                  <a:outerShdw blurRad="38100" dist="38100" dir="2700000" algn="tl">
                    <a:srgbClr val="000000">
                      <a:alpha val="43137"/>
                    </a:srgbClr>
                  </a:outerShdw>
                </a:effectLst>
              </a:rPr>
              <a:t>Contributed Projects</a:t>
            </a:r>
            <a:endParaRPr lang="en-US" sz="44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lnSpc>
                <a:spcPct val="160000"/>
              </a:lnSpc>
              <a:buNone/>
            </a:pPr>
            <a:r>
              <a:rPr lang="en-US" dirty="0"/>
              <a:t>	</a:t>
            </a:r>
            <a:r>
              <a:rPr lang="en-US" dirty="0" smtClean="0"/>
              <a:t>			RAICE </a:t>
            </a:r>
            <a:r>
              <a:rPr lang="en-US" dirty="0"/>
              <a:t>is an integrated solution that helps in managing the most valuable assets in the enterprise that is the employee. This has covered the whole cycle of human resources management starting from recruitment to post resigns. This solution is a fully web based solution.</a:t>
            </a:r>
          </a:p>
          <a:p>
            <a:pPr marL="0" indent="0">
              <a:buNone/>
            </a:pPr>
            <a:endParaRPr lang="en-US" dirty="0"/>
          </a:p>
        </p:txBody>
      </p:sp>
      <p:pic>
        <p:nvPicPr>
          <p:cNvPr id="4" name="Picture 3" descr="D:\graphic design\Raise logo design\raise final logo design\raise final logo desig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6736" y="1853248"/>
            <a:ext cx="5446059" cy="2051685"/>
          </a:xfrm>
          <a:prstGeom prst="rect">
            <a:avLst/>
          </a:prstGeom>
          <a:noFill/>
          <a:ln>
            <a:noFill/>
          </a:ln>
        </p:spPr>
      </p:pic>
    </p:spTree>
    <p:extLst>
      <p:ext uri="{BB962C8B-B14F-4D97-AF65-F5344CB8AC3E}">
        <p14:creationId xmlns:p14="http://schemas.microsoft.com/office/powerpoint/2010/main" val="26686244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p:spPr>
        <p:txBody>
          <a:bodyPr>
            <a:normAutofit fontScale="90000"/>
          </a:bodyPr>
          <a:lstStyle/>
          <a:p>
            <a:pPr lvl="2" algn="l" rtl="0">
              <a:lnSpc>
                <a:spcPct val="90000"/>
              </a:lnSpc>
              <a:spcBef>
                <a:spcPct val="0"/>
              </a:spcBef>
            </a:pPr>
            <a:r>
              <a:rPr lang="en-US" sz="4900" i="1" dirty="0" smtClean="0">
                <a:effectLst>
                  <a:outerShdw blurRad="38100" dist="38100" dir="2700000" algn="tl">
                    <a:srgbClr val="000000">
                      <a:alpha val="43137"/>
                    </a:srgbClr>
                  </a:outerShdw>
                </a:effectLst>
                <a:latin typeface="+mn-lt"/>
              </a:rPr>
              <a:t>			Work </a:t>
            </a:r>
            <a:r>
              <a:rPr lang="en-US" sz="4900" i="1" dirty="0">
                <a:effectLst>
                  <a:outerShdw blurRad="38100" dist="38100" dir="2700000" algn="tl">
                    <a:srgbClr val="000000">
                      <a:alpha val="43137"/>
                    </a:srgbClr>
                  </a:outerShdw>
                </a:effectLst>
                <a:latin typeface="+mn-lt"/>
              </a:rPr>
              <a:t>Carried out</a:t>
            </a:r>
            <a:r>
              <a:rPr lang="en-US" dirty="0"/>
              <a:t/>
            </a:r>
            <a:br>
              <a:rPr lang="en-US" dirty="0"/>
            </a:br>
            <a:endParaRPr lang="en-US" dirty="0"/>
          </a:p>
        </p:txBody>
      </p:sp>
      <p:sp>
        <p:nvSpPr>
          <p:cNvPr id="3" name="Content Placeholder 2"/>
          <p:cNvSpPr>
            <a:spLocks noGrp="1"/>
          </p:cNvSpPr>
          <p:nvPr>
            <p:ph idx="1"/>
          </p:nvPr>
        </p:nvSpPr>
        <p:spPr>
          <a:xfrm>
            <a:off x="838200" y="1310993"/>
            <a:ext cx="10515600" cy="5789054"/>
          </a:xfrm>
        </p:spPr>
        <p:txBody>
          <a:bodyPr>
            <a:normAutofit fontScale="92500" lnSpcReduction="10000"/>
          </a:bodyPr>
          <a:lstStyle/>
          <a:p>
            <a:pPr marL="0" indent="0">
              <a:buNone/>
            </a:pPr>
            <a:r>
              <a:rPr lang="en-US" sz="2600" i="1" dirty="0" smtClean="0"/>
              <a:t>1. </a:t>
            </a:r>
            <a:r>
              <a:rPr lang="en-US" sz="2600" i="1" dirty="0" smtClean="0">
                <a:effectLst>
                  <a:outerShdw blurRad="38100" dist="38100" dir="2700000" algn="tl">
                    <a:srgbClr val="000000">
                      <a:alpha val="43137"/>
                    </a:srgbClr>
                  </a:outerShdw>
                </a:effectLst>
              </a:rPr>
              <a:t>Employee </a:t>
            </a:r>
            <a:r>
              <a:rPr lang="en-US" sz="2600" i="1" dirty="0">
                <a:effectLst>
                  <a:outerShdw blurRad="38100" dist="38100" dir="2700000" algn="tl">
                    <a:srgbClr val="000000">
                      <a:alpha val="43137"/>
                    </a:srgbClr>
                  </a:outerShdw>
                </a:effectLst>
              </a:rPr>
              <a:t>Report Template </a:t>
            </a:r>
            <a:r>
              <a:rPr lang="en-US" sz="2600" i="1" dirty="0" smtClean="0">
                <a:effectLst>
                  <a:outerShdw blurRad="38100" dist="38100" dir="2700000" algn="tl">
                    <a:srgbClr val="000000">
                      <a:alpha val="43137"/>
                    </a:srgbClr>
                  </a:outerShdw>
                </a:effectLst>
              </a:rPr>
              <a:t>Creator</a:t>
            </a:r>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a:p>
          <a:p>
            <a:pPr marL="514350" indent="-514350">
              <a:buFont typeface="+mj-lt"/>
              <a:buAutoNum type="arabicPeriod"/>
            </a:pPr>
            <a:endParaRPr lang="en-US" sz="2400" dirty="0" smtClean="0"/>
          </a:p>
          <a:p>
            <a:pPr marL="514350" indent="-514350">
              <a:buFont typeface="+mj-lt"/>
              <a:buAutoNum type="arabicPeriod"/>
            </a:pPr>
            <a:endParaRPr lang="en-US" sz="2400" dirty="0"/>
          </a:p>
          <a:p>
            <a:pPr marL="0" indent="0">
              <a:buNone/>
            </a:pPr>
            <a:endParaRPr lang="en-US" sz="2400" dirty="0"/>
          </a:p>
          <a:p>
            <a:pPr marL="0" indent="0">
              <a:buNone/>
            </a:pPr>
            <a:endParaRPr lang="en-US" sz="2400" dirty="0" smtClean="0"/>
          </a:p>
          <a:p>
            <a:pPr marL="0" indent="0">
              <a:buNone/>
            </a:pPr>
            <a:endParaRPr lang="en-US" sz="1800" dirty="0" smtClean="0"/>
          </a:p>
          <a:p>
            <a:pPr marL="0" indent="0">
              <a:buNone/>
            </a:pPr>
            <a:r>
              <a:rPr lang="en-US" sz="2200" dirty="0" smtClean="0"/>
              <a:t>Using this unit we can create </a:t>
            </a:r>
            <a:r>
              <a:rPr lang="en-US" sz="2200" dirty="0"/>
              <a:t>all </a:t>
            </a:r>
            <a:r>
              <a:rPr lang="en-US" sz="2200" dirty="0" smtClean="0"/>
              <a:t>report templates </a:t>
            </a:r>
            <a:r>
              <a:rPr lang="en-US" sz="2200" dirty="0"/>
              <a:t>regard all of employees in the company. </a:t>
            </a:r>
          </a:p>
          <a:p>
            <a:pPr marL="0" indent="0">
              <a:buNone/>
            </a:pPr>
            <a:r>
              <a:rPr lang="en-US" sz="2400" dirty="0" smtClean="0"/>
              <a:t> </a:t>
            </a:r>
          </a:p>
          <a:p>
            <a:pPr marL="0" indent="0">
              <a:buNone/>
            </a:pPr>
            <a:endParaRPr lang="en-US" sz="2400" dirty="0"/>
          </a:p>
          <a:p>
            <a:pPr marL="0" indent="0">
              <a:buNone/>
            </a:pPr>
            <a:endParaRPr lang="en-US" sz="2400" dirty="0"/>
          </a:p>
        </p:txBody>
      </p:sp>
      <p:pic>
        <p:nvPicPr>
          <p:cNvPr id="4" name="Picture 3" descr="C:\Users\Tharindu Dilhara\Desktop\snip\1.PNG"/>
          <p:cNvPicPr/>
          <p:nvPr/>
        </p:nvPicPr>
        <p:blipFill>
          <a:blip r:embed="rId2">
            <a:extLst>
              <a:ext uri="{28A0092B-C50C-407E-A947-70E740481C1C}">
                <a14:useLocalDpi xmlns:a14="http://schemas.microsoft.com/office/drawing/2010/main" val="0"/>
              </a:ext>
            </a:extLst>
          </a:blip>
          <a:srcRect/>
          <a:stretch>
            <a:fillRect/>
          </a:stretch>
        </p:blipFill>
        <p:spPr bwMode="auto">
          <a:xfrm>
            <a:off x="1007772" y="1934132"/>
            <a:ext cx="4776989" cy="3836135"/>
          </a:xfrm>
          <a:prstGeom prst="rect">
            <a:avLst/>
          </a:prstGeom>
          <a:noFill/>
          <a:ln>
            <a:noFill/>
          </a:ln>
        </p:spPr>
      </p:pic>
      <p:pic>
        <p:nvPicPr>
          <p:cNvPr id="5" name="Picture 4" descr="C:\Users\Tharindu Dilhara\Desktop\snip\2.PNG"/>
          <p:cNvPicPr/>
          <p:nvPr/>
        </p:nvPicPr>
        <p:blipFill>
          <a:blip r:embed="rId3">
            <a:extLst>
              <a:ext uri="{28A0092B-C50C-407E-A947-70E740481C1C}">
                <a14:useLocalDpi xmlns:a14="http://schemas.microsoft.com/office/drawing/2010/main" val="0"/>
              </a:ext>
            </a:extLst>
          </a:blip>
          <a:srcRect/>
          <a:stretch>
            <a:fillRect/>
          </a:stretch>
        </p:blipFill>
        <p:spPr bwMode="auto">
          <a:xfrm>
            <a:off x="5954333" y="1934132"/>
            <a:ext cx="5257800" cy="3842167"/>
          </a:xfrm>
          <a:prstGeom prst="rect">
            <a:avLst/>
          </a:prstGeom>
          <a:noFill/>
          <a:ln>
            <a:noFill/>
          </a:ln>
        </p:spPr>
      </p:pic>
    </p:spTree>
    <p:extLst>
      <p:ext uri="{BB962C8B-B14F-4D97-AF65-F5344CB8AC3E}">
        <p14:creationId xmlns:p14="http://schemas.microsoft.com/office/powerpoint/2010/main" val="16607511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5739081"/>
          </a:xfrm>
        </p:spPr>
        <p:txBody>
          <a:bodyPr/>
          <a:lstStyle/>
          <a:p>
            <a:pPr marL="0" indent="0">
              <a:buNone/>
            </a:pPr>
            <a:r>
              <a:rPr lang="en-US" sz="2400" i="1" dirty="0" smtClean="0">
                <a:effectLst>
                  <a:outerShdw blurRad="38100" dist="38100" dir="2700000" algn="tl">
                    <a:srgbClr val="000000">
                      <a:alpha val="43137"/>
                    </a:srgbClr>
                  </a:outerShdw>
                </a:effectLst>
              </a:rPr>
              <a:t>2. Employee </a:t>
            </a:r>
            <a:r>
              <a:rPr lang="en-US" sz="2400" i="1" dirty="0">
                <a:effectLst>
                  <a:outerShdw blurRad="38100" dist="38100" dir="2700000" algn="tl">
                    <a:srgbClr val="000000">
                      <a:alpha val="43137"/>
                    </a:srgbClr>
                  </a:outerShdw>
                </a:effectLst>
              </a:rPr>
              <a:t>Report Template </a:t>
            </a:r>
            <a:r>
              <a:rPr lang="en-US" sz="2400" i="1" dirty="0" smtClean="0">
                <a:effectLst>
                  <a:outerShdw blurRad="38100" dist="38100" dir="2700000" algn="tl">
                    <a:srgbClr val="000000">
                      <a:alpha val="43137"/>
                    </a:srgbClr>
                  </a:outerShdw>
                </a:effectLst>
              </a:rPr>
              <a:t>Viewer</a:t>
            </a:r>
          </a:p>
          <a:p>
            <a:pPr marL="3657600" lvl="8" indent="0">
              <a:buNone/>
            </a:pPr>
            <a:r>
              <a:rPr lang="en-US" sz="1400" dirty="0" smtClean="0"/>
              <a:t>			</a:t>
            </a:r>
          </a:p>
          <a:p>
            <a:pPr marL="3657600" lvl="8" indent="0">
              <a:buNone/>
            </a:pPr>
            <a:r>
              <a:rPr lang="en-US" sz="1400" dirty="0"/>
              <a:t>	</a:t>
            </a:r>
            <a:r>
              <a:rPr lang="en-US" sz="1400" dirty="0" smtClean="0"/>
              <a:t>		</a:t>
            </a:r>
          </a:p>
          <a:p>
            <a:pPr marL="3657600" lvl="8" indent="0">
              <a:buNone/>
            </a:pPr>
            <a:r>
              <a:rPr lang="en-US" sz="1400" dirty="0"/>
              <a:t>	</a:t>
            </a:r>
            <a:r>
              <a:rPr lang="en-US" sz="1400" dirty="0" smtClean="0"/>
              <a:t>	</a:t>
            </a:r>
          </a:p>
          <a:p>
            <a:pPr marL="3657600" lvl="8" indent="0">
              <a:buNone/>
            </a:pPr>
            <a:endParaRPr lang="en-US" sz="1400" dirty="0"/>
          </a:p>
          <a:p>
            <a:pPr marL="3657600" lvl="8" indent="0">
              <a:buNone/>
            </a:pPr>
            <a:r>
              <a:rPr lang="en-US" sz="1400" dirty="0" smtClean="0"/>
              <a:t>				</a:t>
            </a:r>
            <a:r>
              <a:rPr lang="en-US" sz="1400" dirty="0"/>
              <a:t>	</a:t>
            </a:r>
            <a:endParaRPr lang="en-US" sz="1400" dirty="0" smtClean="0"/>
          </a:p>
          <a:p>
            <a:pPr marL="3657600" lvl="8" indent="0">
              <a:buNone/>
            </a:pPr>
            <a:r>
              <a:rPr lang="en-US" dirty="0"/>
              <a:t>	</a:t>
            </a:r>
            <a:r>
              <a:rPr lang="en-US" dirty="0" smtClean="0"/>
              <a:t>				      </a:t>
            </a:r>
            <a:r>
              <a:rPr lang="en-US" sz="2000" dirty="0" smtClean="0"/>
              <a:t>This </a:t>
            </a:r>
            <a:r>
              <a:rPr lang="en-US" sz="2000" dirty="0"/>
              <a:t>viewer use to view employee </a:t>
            </a:r>
            <a:r>
              <a:rPr lang="en-US" sz="2000" dirty="0" smtClean="0"/>
              <a:t>					     report templates and get report.</a:t>
            </a:r>
          </a:p>
          <a:p>
            <a:pPr marL="0" indent="0">
              <a:buNone/>
            </a:pPr>
            <a:r>
              <a:rPr lang="en-US" dirty="0" smtClean="0"/>
              <a:t>    </a:t>
            </a:r>
            <a:endParaRPr lang="en-US" dirty="0"/>
          </a:p>
        </p:txBody>
      </p:sp>
      <p:pic>
        <p:nvPicPr>
          <p:cNvPr id="4" name="Picture 3" descr="C:\Users\Tharindu Dilhara\Desktop\snip\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141" y="965914"/>
            <a:ext cx="5880950" cy="2717243"/>
          </a:xfrm>
          <a:prstGeom prst="rect">
            <a:avLst/>
          </a:prstGeom>
          <a:noFill/>
          <a:ln>
            <a:noFill/>
          </a:ln>
        </p:spPr>
      </p:pic>
      <p:pic>
        <p:nvPicPr>
          <p:cNvPr id="5" name="Picture 4" descr="C:\Users\Tharindu Dilhara\Desktop\snip\4.PNG"/>
          <p:cNvPicPr/>
          <p:nvPr/>
        </p:nvPicPr>
        <p:blipFill>
          <a:blip r:embed="rId3">
            <a:extLst>
              <a:ext uri="{28A0092B-C50C-407E-A947-70E740481C1C}">
                <a14:useLocalDpi xmlns:a14="http://schemas.microsoft.com/office/drawing/2010/main" val="0"/>
              </a:ext>
            </a:extLst>
          </a:blip>
          <a:srcRect/>
          <a:stretch>
            <a:fillRect/>
          </a:stretch>
        </p:blipFill>
        <p:spPr bwMode="auto">
          <a:xfrm>
            <a:off x="1281952" y="3833077"/>
            <a:ext cx="4433048" cy="2760905"/>
          </a:xfrm>
          <a:prstGeom prst="rect">
            <a:avLst/>
          </a:prstGeom>
          <a:noFill/>
          <a:ln>
            <a:noFill/>
          </a:ln>
        </p:spPr>
      </p:pic>
      <p:pic>
        <p:nvPicPr>
          <p:cNvPr id="6" name="Picture 5" descr="C:\Users\Tharindu Dilhara\Desktop\snip\5.PNG"/>
          <p:cNvPicPr/>
          <p:nvPr/>
        </p:nvPicPr>
        <p:blipFill>
          <a:blip r:embed="rId4">
            <a:extLst>
              <a:ext uri="{28A0092B-C50C-407E-A947-70E740481C1C}">
                <a14:useLocalDpi xmlns:a14="http://schemas.microsoft.com/office/drawing/2010/main" val="0"/>
              </a:ext>
            </a:extLst>
          </a:blip>
          <a:srcRect/>
          <a:stretch>
            <a:fillRect/>
          </a:stretch>
        </p:blipFill>
        <p:spPr bwMode="auto">
          <a:xfrm>
            <a:off x="6494930" y="3833078"/>
            <a:ext cx="4303058" cy="2760904"/>
          </a:xfrm>
          <a:prstGeom prst="rect">
            <a:avLst/>
          </a:prstGeom>
          <a:noFill/>
          <a:ln>
            <a:noFill/>
          </a:ln>
        </p:spPr>
      </p:pic>
    </p:spTree>
    <p:extLst>
      <p:ext uri="{BB962C8B-B14F-4D97-AF65-F5344CB8AC3E}">
        <p14:creationId xmlns:p14="http://schemas.microsoft.com/office/powerpoint/2010/main" val="1473750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3374</TotalTime>
  <Words>304</Words>
  <Application>Microsoft Office PowerPoint</Application>
  <PresentationFormat>Widescreen</PresentationFormat>
  <Paragraphs>144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Wingdings</vt:lpstr>
      <vt:lpstr>Wingdings 3</vt:lpstr>
      <vt:lpstr>Ion</vt:lpstr>
      <vt:lpstr>  Industrial Training          at</vt:lpstr>
      <vt:lpstr>  Introduction to Softknowedge</vt:lpstr>
      <vt:lpstr>      Company Services</vt:lpstr>
      <vt:lpstr>      Company Products</vt:lpstr>
      <vt:lpstr>       Clients</vt:lpstr>
      <vt:lpstr>      Contributed Projects</vt:lpstr>
      <vt:lpstr>      Contributed Projects</vt:lpstr>
      <vt:lpstr>   Work Carried out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Technologies</vt:lpstr>
      <vt:lpstr>Learning Outcome and Reflection</vt:lpstr>
      <vt:lpstr>      Conclusion</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Training  at</dc:title>
  <dc:creator>Windows User</dc:creator>
  <cp:lastModifiedBy>Windows User</cp:lastModifiedBy>
  <cp:revision>50</cp:revision>
  <dcterms:created xsi:type="dcterms:W3CDTF">2019-06-24T03:54:49Z</dcterms:created>
  <dcterms:modified xsi:type="dcterms:W3CDTF">2019-06-28T00:04:16Z</dcterms:modified>
</cp:coreProperties>
</file>