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embeddedFontLst>
    <p:embeddedFont>
      <p:font typeface="Roboto"/>
      <p:regular r:id="rId19"/>
      <p:bold r:id="rId20"/>
      <p:italic r:id="rId21"/>
      <p:boldItalic r:id="rId22"/>
    </p:embeddedFont>
    <p:embeddedFont>
      <p:font typeface="Nunito"/>
      <p:regular r:id="rId23"/>
      <p:bold r:id="rId24"/>
      <p:italic r:id="rId25"/>
      <p:boldItalic r:id="rId26"/>
    </p:embeddedFont>
    <p:embeddedFont>
      <p:font typeface="Maven Pro"/>
      <p:regular r:id="rId27"/>
      <p:bold r:id="rId2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bold.fntdata"/><Relationship Id="rId22" Type="http://schemas.openxmlformats.org/officeDocument/2006/relationships/font" Target="fonts/Roboto-boldItalic.fntdata"/><Relationship Id="rId21" Type="http://schemas.openxmlformats.org/officeDocument/2006/relationships/font" Target="fonts/Roboto-italic.fntdata"/><Relationship Id="rId24" Type="http://schemas.openxmlformats.org/officeDocument/2006/relationships/font" Target="fonts/Nunito-bold.fntdata"/><Relationship Id="rId23" Type="http://schemas.openxmlformats.org/officeDocument/2006/relationships/font" Target="fonts/Nunito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Nunito-boldItalic.fntdata"/><Relationship Id="rId25" Type="http://schemas.openxmlformats.org/officeDocument/2006/relationships/font" Target="fonts/Nunito-italic.fntdata"/><Relationship Id="rId28" Type="http://schemas.openxmlformats.org/officeDocument/2006/relationships/font" Target="fonts/MavenPro-bold.fntdata"/><Relationship Id="rId27" Type="http://schemas.openxmlformats.org/officeDocument/2006/relationships/font" Target="fonts/MavenPro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font" Target="fonts/Roboto-regular.fntdata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5c36506145_0_3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" name="Google Shape;332;g5c36506145_0_3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5c36506145_0_3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7" name="Google Shape;337;g5c36506145_0_3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g5c36506145_0_3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2" name="Google Shape;342;g5c36506145_0_3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g5c36506145_0_3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7" name="Google Shape;347;g5c36506145_0_3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5c36506145_0_3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5c36506145_0_3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5c36506145_0_3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6" name="Google Shape;286;g5c36506145_0_3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5c36506145_0_3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2" name="Google Shape;292;g5c36506145_0_3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Ring back tone, voice mail, mc alert, mc generator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Smsc, mmsc, ussd, sm p2p, sms firewall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Campaign manager, contain subscription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g5c36506145_0_3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7" name="Google Shape;297;g5c36506145_0_3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5c36506145_0_3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Google Shape;302;g5c36506145_0_3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5c36506145_0_3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7" name="Google Shape;307;g5c36506145_0_3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g5c36506145_0_3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2" name="Google Shape;322;g5c36506145_0_3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5c36506145_0_3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5c36506145_0_3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accent3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" name="Google Shape;18;p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29" name="Google Shape;29;p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p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2" name="Google Shape;32;p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fmla="val 8244818" name="adj1"/>
                  <a:gd fmla="val 16246175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36" name="Google Shape;36;p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7" name="Google Shape;37;p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fmla="val 8801158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fmla="val 1255410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6" name="Google Shape;46;p2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2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8" name="Google Shape;48;p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accent3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1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" name="Google Shape;145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" name="Google Shape;146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" name="Google Shape;147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8" name="Google Shape;148;p1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0" name="Google Shape;150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" name="Google Shape;15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" name="Google Shape;152;p1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" name="Google Shape;153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4" name="Google Shape;154;p1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" name="Google Shape;156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9" name="Google Shape;159;p1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1" name="Google Shape;16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3" name="Google Shape;163;p1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1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5" name="Google Shape;165;p1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6" name="Google Shape;166;p1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7" name="Google Shape;167;p1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8" name="Google Shape;168;p1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9" name="Google Shape;169;p1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1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" name="Google Shape;171;p1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4" name="Google Shape;174;p1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1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6" name="Google Shape;176;p1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7" name="Google Shape;177;p1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8" name="Google Shape;178;p1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1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" name="Google Shape;180;p1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2" name="Google Shape;182;p1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" name="Google Shape;183;p1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4" name="Google Shape;184;p1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1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6" name="Google Shape;186;p1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9" name="Google Shape;189;p1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1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1" name="Google Shape;191;p1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2" name="Google Shape;192;p1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3" name="Google Shape;193;p1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4" name="Google Shape;194;p1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1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" name="Google Shape;196;p1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7" name="Google Shape;197;p1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8" name="Google Shape;198;p1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1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0" name="Google Shape;200;p1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2" name="Google Shape;202;p1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3" name="Google Shape;203;p1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1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5" name="Google Shape;205;p1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6" name="Google Shape;206;p1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7" name="Google Shape;207;p1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8" name="Google Shape;208;p1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1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0" name="Google Shape;210;p1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1" name="Google Shape;211;p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2" name="Google Shape;212;p1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3" name="Google Shape;213;p1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4" name="Google Shape;214;p1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1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6" name="Google Shape;216;p1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7" name="Google Shape;217;p1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" name="Google Shape;218;p1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9" name="Google Shape;219;p1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1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1" name="Google Shape;221;p1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2" name="Google Shape;222;p1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3" name="Google Shape;223;p1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1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5" name="Google Shape;225;p1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8" name="Google Shape;228;p1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1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4" name="Google Shape;234;p1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1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9" name="Google Shape;239;p1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1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3" name="Google Shape;243;p1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1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9" name="Google Shape;249;p1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1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3" name="Google Shape;253;p1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4" name="Google Shape;254;p1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1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8" name="Google Shape;258;p1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9" name="Google Shape;259;p1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1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1" name="Google Shape;261;p1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63" name="Google Shape;263;p1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1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268" name="Google Shape;268;p11"/>
          <p:cNvSpPr txBox="1"/>
          <p:nvPr>
            <p:ph hasCustomPrompt="1" type="title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/>
          <p:nvPr>
            <p:ph idx="1" type="body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0" name="Google Shape;270;p1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1" name="Google Shape;51;p3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Google Shape;52;p3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Google Shape;55;p3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8" name="Google Shape;58;p3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Google Shape;59;p3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63" name="Google Shape;63;p3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4" name="Google Shape;64;p3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Google Shape;65;p3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7" name="Google Shape;67;p3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Google Shape;68;p3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1" name="Google Shape;71;p3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6" name="Google Shape;76;p3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82" name="Google Shape;82;p3"/>
          <p:cNvSpPr txBox="1"/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3" name="Google Shape;83;p3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8" name="Google Shape;88;p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9" name="Google Shape;89;p4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0" name="Google Shape;90;p4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5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6" name="Google Shape;96;p5"/>
          <p:cNvSpPr txBox="1"/>
          <p:nvPr>
            <p:ph idx="1" type="body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7" name="Google Shape;97;p5"/>
          <p:cNvSpPr txBox="1"/>
          <p:nvPr>
            <p:ph idx="2" type="body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5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6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4" name="Google Shape;104;p6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9" name="Google Shape;109;p7"/>
          <p:cNvSpPr txBox="1"/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0" name="Google Shape;110;p7"/>
          <p:cNvSpPr txBox="1"/>
          <p:nvPr>
            <p:ph idx="1" type="body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11" name="Google Shape;111;p7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dk1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8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4" name="Google Shape;114;p8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5" name="Google Shape;115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8" name="Google Shape;118;p8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19" name="Google Shape;119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2" name="Google Shape;122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25" name="Google Shape;125;p8"/>
          <p:cNvSpPr txBox="1"/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6" name="Google Shape;126;p8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1" name="Google Shape;131;p9"/>
          <p:cNvSpPr txBox="1"/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2" name="Google Shape;132;p9"/>
          <p:cNvSpPr txBox="1"/>
          <p:nvPr>
            <p:ph idx="1" type="subTitle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33" name="Google Shape;133;p9"/>
          <p:cNvSpPr txBox="1"/>
          <p:nvPr>
            <p:ph idx="2" type="body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34" name="Google Shape;134;p9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9" name="Google Shape;139;p10"/>
          <p:cNvSpPr txBox="1"/>
          <p:nvPr>
            <p:ph idx="1" type="body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40" name="Google Shape;140;p10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oment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spd="slow" p14:dur="1000">
        <p14:prism dir="l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Relationship Id="rId4" Type="http://schemas.openxmlformats.org/officeDocument/2006/relationships/image" Target="../media/image9.png"/><Relationship Id="rId11" Type="http://schemas.openxmlformats.org/officeDocument/2006/relationships/image" Target="../media/image10.png"/><Relationship Id="rId10" Type="http://schemas.openxmlformats.org/officeDocument/2006/relationships/image" Target="../media/image4.png"/><Relationship Id="rId12" Type="http://schemas.openxmlformats.org/officeDocument/2006/relationships/image" Target="../media/image8.png"/><Relationship Id="rId9" Type="http://schemas.openxmlformats.org/officeDocument/2006/relationships/image" Target="../media/image6.png"/><Relationship Id="rId5" Type="http://schemas.openxmlformats.org/officeDocument/2006/relationships/image" Target="../media/image3.png"/><Relationship Id="rId6" Type="http://schemas.openxmlformats.org/officeDocument/2006/relationships/image" Target="../media/image1.jpg"/><Relationship Id="rId7" Type="http://schemas.openxmlformats.org/officeDocument/2006/relationships/image" Target="../media/image7.png"/><Relationship Id="rId8" Type="http://schemas.openxmlformats.org/officeDocument/2006/relationships/image" Target="../media/image5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3D85C6"/>
        </a:solidFill>
      </p:bgPr>
    </p:bg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3"/>
          <p:cNvSpPr txBox="1"/>
          <p:nvPr>
            <p:ph type="ctrTitle"/>
          </p:nvPr>
        </p:nvSpPr>
        <p:spPr>
          <a:xfrm>
            <a:off x="824000" y="1613825"/>
            <a:ext cx="60474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Industrial Training</a:t>
            </a:r>
            <a:br>
              <a:rPr lang="en"/>
            </a:br>
            <a:r>
              <a:rPr lang="en"/>
              <a:t>Wavenet International</a:t>
            </a:r>
            <a:endParaRPr/>
          </a:p>
        </p:txBody>
      </p:sp>
      <p:sp>
        <p:nvSpPr>
          <p:cNvPr id="278" name="Google Shape;278;p13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B.M.M.H. Chaminda Bandara</a:t>
            </a:r>
            <a:br>
              <a:rPr lang="en"/>
            </a:br>
            <a:r>
              <a:rPr lang="en"/>
              <a:t>2015/CSC/017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3D85C6"/>
        </a:solidFill>
      </p:bgPr>
    </p:bg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22"/>
          <p:cNvSpPr txBox="1"/>
          <p:nvPr>
            <p:ph type="title"/>
          </p:nvPr>
        </p:nvSpPr>
        <p:spPr>
          <a:xfrm>
            <a:off x="824000" y="763600"/>
            <a:ext cx="6495300" cy="357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" sz="1800"/>
              <a:t>Learn about big data and data engineering.</a:t>
            </a:r>
            <a:endParaRPr sz="1800"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" sz="1800"/>
              <a:t>Understand what industry expect from graduate.</a:t>
            </a:r>
            <a:endParaRPr sz="1800"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" sz="1800"/>
              <a:t>Become update with the latest changes in technology world.</a:t>
            </a:r>
            <a:endParaRPr sz="1800"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" sz="1800"/>
              <a:t>Improve self-learning, cording and testing skills.</a:t>
            </a:r>
            <a:endParaRPr sz="1800"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" sz="1800"/>
              <a:t>Self-management.</a:t>
            </a:r>
            <a:endParaRPr sz="1800"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" sz="1800"/>
              <a:t>Develop creativity, critical and logical thinking.</a:t>
            </a:r>
            <a:endParaRPr sz="1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3D85C6"/>
        </a:solidFill>
      </p:bgPr>
    </p:bg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23"/>
          <p:cNvSpPr txBox="1"/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Conclusion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3D85C6"/>
        </a:solidFill>
      </p:bgPr>
    </p:bg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24"/>
          <p:cNvSpPr txBox="1"/>
          <p:nvPr>
            <p:ph type="title"/>
          </p:nvPr>
        </p:nvSpPr>
        <p:spPr>
          <a:xfrm>
            <a:off x="824000" y="763600"/>
            <a:ext cx="6495300" cy="357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" sz="1800"/>
              <a:t>Get experience in production grade development in real industrial environment.</a:t>
            </a:r>
            <a:endParaRPr sz="1800"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" sz="1800"/>
              <a:t>Get idea about the industry, what they expect from employee and what we need to focus in academic.</a:t>
            </a:r>
            <a:endParaRPr sz="1800"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" sz="1800"/>
              <a:t>Modern technologies and how to use </a:t>
            </a:r>
            <a:r>
              <a:rPr lang="en" sz="1800"/>
              <a:t>academic</a:t>
            </a:r>
            <a:r>
              <a:rPr lang="en" sz="1800"/>
              <a:t> </a:t>
            </a:r>
            <a:r>
              <a:rPr lang="en" sz="1800"/>
              <a:t>knowledge</a:t>
            </a:r>
            <a:r>
              <a:rPr lang="en" sz="1800"/>
              <a:t> to success in industry.</a:t>
            </a:r>
            <a:endParaRPr sz="1800"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" sz="1800"/>
              <a:t>This program is very important for future professional </a:t>
            </a:r>
            <a:r>
              <a:rPr lang="en" sz="1800"/>
              <a:t>career</a:t>
            </a:r>
            <a:r>
              <a:rPr lang="en" sz="1800"/>
              <a:t>.</a:t>
            </a:r>
            <a:endParaRPr sz="18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3D85C6"/>
        </a:solidFill>
      </p:bgPr>
    </p:bg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25"/>
          <p:cNvSpPr txBox="1"/>
          <p:nvPr>
            <p:ph type="ctrTitle"/>
          </p:nvPr>
        </p:nvSpPr>
        <p:spPr>
          <a:xfrm>
            <a:off x="824000" y="1613825"/>
            <a:ext cx="60474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You!</a:t>
            </a:r>
            <a:endParaRPr/>
          </a:p>
        </p:txBody>
      </p:sp>
      <p:sp>
        <p:nvSpPr>
          <p:cNvPr id="350" name="Google Shape;350;p25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B.M.M.H. Chaminda Bandara</a:t>
            </a:r>
            <a:br>
              <a:rPr lang="en"/>
            </a:br>
            <a:r>
              <a:rPr lang="en"/>
              <a:t>2015/CSC/017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3D85C6"/>
        </a:solidFill>
      </p:bgPr>
    </p:bg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4"/>
          <p:cNvSpPr txBox="1"/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Company Background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3D85C6"/>
        </a:solidFill>
      </p:bgPr>
    </p:bg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15"/>
          <p:cNvSpPr txBox="1"/>
          <p:nvPr>
            <p:ph type="title"/>
          </p:nvPr>
        </p:nvSpPr>
        <p:spPr>
          <a:xfrm>
            <a:off x="824000" y="763600"/>
            <a:ext cx="6495300" cy="357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" sz="1800"/>
              <a:t>Providing powerful telecommunication software, systems and infrastructure solutions for wireless and wireline telecommunication carriers.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" sz="1800"/>
              <a:t>CEO is Mr. Suren Pinto.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pic>
        <p:nvPicPr>
          <p:cNvPr id="289" name="Google Shape;289;p15"/>
          <p:cNvPicPr preferRelativeResize="0"/>
          <p:nvPr/>
        </p:nvPicPr>
        <p:blipFill rotWithShape="1">
          <a:blip r:embed="rId3">
            <a:alphaModFix/>
          </a:blip>
          <a:srcRect b="26274" l="10568" r="11549" t="42597"/>
          <a:stretch/>
        </p:blipFill>
        <p:spPr>
          <a:xfrm>
            <a:off x="824000" y="3052075"/>
            <a:ext cx="7121400" cy="1601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3D85C6"/>
        </a:solidFill>
      </p:bgPr>
    </p:bg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16"/>
          <p:cNvSpPr txBox="1"/>
          <p:nvPr>
            <p:ph type="title"/>
          </p:nvPr>
        </p:nvSpPr>
        <p:spPr>
          <a:xfrm>
            <a:off x="824000" y="763600"/>
            <a:ext cx="6495300" cy="357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Products</a:t>
            </a:r>
            <a:endParaRPr sz="1800"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b="0" lang="en" sz="15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SPARK IP Media Server</a:t>
            </a:r>
            <a:endParaRPr b="0" sz="15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b="0" lang="en" sz="15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PRIME Messenger Server</a:t>
            </a:r>
            <a:endParaRPr b="0" sz="15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b="0" lang="en" sz="15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Content Service</a:t>
            </a:r>
            <a:endParaRPr b="0" sz="15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b="0" lang="en" sz="15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Fusion Studio</a:t>
            </a:r>
            <a:endParaRPr sz="1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3D85C6"/>
        </a:solidFill>
      </p:bgPr>
    </p:bg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17"/>
          <p:cNvSpPr txBox="1"/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Training Grained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3D85C6"/>
        </a:solidFill>
      </p:bgPr>
    </p:bg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18"/>
          <p:cNvSpPr txBox="1"/>
          <p:nvPr>
            <p:ph type="title"/>
          </p:nvPr>
        </p:nvSpPr>
        <p:spPr>
          <a:xfrm>
            <a:off x="824000" y="763600"/>
            <a:ext cx="6495300" cy="357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" sz="1800"/>
              <a:t>How to learn new things and stay in updates.</a:t>
            </a:r>
            <a:endParaRPr sz="1800"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" sz="1800"/>
              <a:t>Get understand about industrial environment.</a:t>
            </a:r>
            <a:endParaRPr sz="1800"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" sz="1800"/>
              <a:t>Teamwork to face critical situations.</a:t>
            </a:r>
            <a:endParaRPr sz="1800"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" sz="1800"/>
              <a:t>Many Technologies use in big data.</a:t>
            </a:r>
            <a:endParaRPr sz="1800"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" sz="1800"/>
              <a:t>Had a </a:t>
            </a:r>
            <a:r>
              <a:rPr lang="en" sz="1800"/>
              <a:t>chance</a:t>
            </a:r>
            <a:r>
              <a:rPr lang="en" sz="1800"/>
              <a:t> to conduct tech talk.</a:t>
            </a:r>
            <a:endParaRPr sz="1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3D85C6"/>
        </a:solidFill>
      </p:bgPr>
    </p:bg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19"/>
          <p:cNvSpPr txBox="1"/>
          <p:nvPr>
            <p:ph type="title"/>
          </p:nvPr>
        </p:nvSpPr>
        <p:spPr>
          <a:xfrm>
            <a:off x="824000" y="785100"/>
            <a:ext cx="6495300" cy="357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Technologies</a:t>
            </a:r>
            <a:endParaRPr sz="1800"/>
          </a:p>
          <a:p>
            <a:pPr indent="-342900" lvl="0" marL="457200" rtl="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SzPts val="1800"/>
              <a:buChar char="➢"/>
            </a:pPr>
            <a:r>
              <a:rPr lang="en" sz="1800"/>
              <a:t>Ansible</a:t>
            </a:r>
            <a:endParaRPr sz="1800"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" sz="1800"/>
              <a:t>Apache Kafka</a:t>
            </a:r>
            <a:endParaRPr sz="1800"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" sz="1800"/>
              <a:t>Apache Cassandra and </a:t>
            </a:r>
            <a:r>
              <a:rPr lang="en" sz="1800"/>
              <a:t>Mariadb</a:t>
            </a:r>
            <a:endParaRPr sz="1800"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" sz="1800"/>
              <a:t>Apache Spark</a:t>
            </a:r>
            <a:endParaRPr sz="1800"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" sz="1800"/>
              <a:t>Apache Flume</a:t>
            </a:r>
            <a:endParaRPr sz="1800"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" sz="1800"/>
              <a:t>Apache Superset and Grafana</a:t>
            </a:r>
            <a:endParaRPr sz="1800"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" sz="1800"/>
              <a:t>Apache Airflow</a:t>
            </a:r>
            <a:endParaRPr sz="1800"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" sz="1800"/>
              <a:t>Zookeeper</a:t>
            </a:r>
            <a:endParaRPr sz="1800"/>
          </a:p>
        </p:txBody>
      </p:sp>
      <p:pic>
        <p:nvPicPr>
          <p:cNvPr id="310" name="Google Shape;31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13325" y="3865163"/>
            <a:ext cx="962525" cy="1184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11" name="Google Shape;311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15325" y="631725"/>
            <a:ext cx="1313349" cy="1313349"/>
          </a:xfrm>
          <a:prstGeom prst="rect">
            <a:avLst/>
          </a:prstGeom>
          <a:noFill/>
          <a:ln>
            <a:noFill/>
          </a:ln>
        </p:spPr>
      </p:pic>
      <p:pic>
        <p:nvPicPr>
          <p:cNvPr id="312" name="Google Shape;312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267300" y="77250"/>
            <a:ext cx="1519900" cy="1519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3" name="Google Shape;313;p1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544225" y="3865150"/>
            <a:ext cx="1020600" cy="102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4" name="Google Shape;314;p19"/>
          <p:cNvPicPr preferRelativeResize="0"/>
          <p:nvPr/>
        </p:nvPicPr>
        <p:blipFill rotWithShape="1">
          <a:blip r:embed="rId7">
            <a:alphaModFix/>
          </a:blip>
          <a:srcRect b="27270" l="13185" r="27502" t="25237"/>
          <a:stretch/>
        </p:blipFill>
        <p:spPr>
          <a:xfrm>
            <a:off x="1818275" y="4070599"/>
            <a:ext cx="1660850" cy="773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15" name="Google Shape;315;p19"/>
          <p:cNvPicPr preferRelativeResize="0"/>
          <p:nvPr/>
        </p:nvPicPr>
        <p:blipFill rotWithShape="1">
          <a:blip r:embed="rId8">
            <a:alphaModFix/>
          </a:blip>
          <a:srcRect b="16751" l="8187" r="5360" t="15566"/>
          <a:stretch/>
        </p:blipFill>
        <p:spPr>
          <a:xfrm>
            <a:off x="7123788" y="2731827"/>
            <a:ext cx="1709387" cy="102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6" name="Google Shape;316;p19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3674375" y="3602050"/>
            <a:ext cx="1184400" cy="118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7" name="Google Shape;317;p19"/>
          <p:cNvPicPr preferRelativeResize="0"/>
          <p:nvPr/>
        </p:nvPicPr>
        <p:blipFill rotWithShape="1">
          <a:blip r:embed="rId10">
            <a:alphaModFix/>
          </a:blip>
          <a:srcRect b="11902" l="23669" r="23234" t="9892"/>
          <a:stretch/>
        </p:blipFill>
        <p:spPr>
          <a:xfrm>
            <a:off x="4987575" y="2571747"/>
            <a:ext cx="1709375" cy="1109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8" name="Google Shape;318;p19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5111336" y="4051013"/>
            <a:ext cx="1184400" cy="648882"/>
          </a:xfrm>
          <a:prstGeom prst="rect">
            <a:avLst/>
          </a:prstGeom>
          <a:noFill/>
          <a:ln>
            <a:noFill/>
          </a:ln>
        </p:spPr>
      </p:pic>
      <p:pic>
        <p:nvPicPr>
          <p:cNvPr id="319" name="Google Shape;319;p19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5898249" y="1497825"/>
            <a:ext cx="1709375" cy="8904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3D85C6"/>
        </a:solidFill>
      </p:bgPr>
    </p:bg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20"/>
          <p:cNvSpPr txBox="1"/>
          <p:nvPr>
            <p:ph type="title"/>
          </p:nvPr>
        </p:nvSpPr>
        <p:spPr>
          <a:xfrm>
            <a:off x="824000" y="763600"/>
            <a:ext cx="6495300" cy="357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Tasks</a:t>
            </a:r>
            <a:endParaRPr sz="1800"/>
          </a:p>
          <a:p>
            <a:pPr indent="-342900" lvl="0" marL="457200" rtl="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SzPts val="1800"/>
              <a:buChar char="➢"/>
            </a:pPr>
            <a:r>
              <a:rPr lang="en" sz="1800"/>
              <a:t>Research tool for servers automation.</a:t>
            </a:r>
            <a:endParaRPr sz="1800"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" sz="1800"/>
              <a:t>Implementation and performance tune</a:t>
            </a:r>
            <a:endParaRPr sz="1800"/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Apache Kafka cluster</a:t>
            </a:r>
            <a:endParaRPr sz="1800"/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Apache Cassandra cluster</a:t>
            </a:r>
            <a:endParaRPr sz="1800"/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Apache Spark standalone cluster</a:t>
            </a:r>
            <a:endParaRPr sz="1800"/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Apache Flume pipelines</a:t>
            </a:r>
            <a:endParaRPr sz="1800"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" sz="1800"/>
              <a:t>Create some dashboards and reports</a:t>
            </a:r>
            <a:endParaRPr sz="1800"/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Apache superset</a:t>
            </a:r>
            <a:endParaRPr sz="1800"/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Grafana</a:t>
            </a:r>
            <a:endParaRPr sz="1800"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" sz="1800"/>
              <a:t>Develop some stream processors and batch processors.</a:t>
            </a:r>
            <a:endParaRPr sz="1800"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" sz="1800"/>
              <a:t>Load test.</a:t>
            </a:r>
            <a:endParaRPr sz="1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3D85C6"/>
        </a:solidFill>
      </p:bgPr>
    </p:bg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21"/>
          <p:cNvSpPr txBox="1"/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Learning Outcome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