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6" r:id="rId2"/>
    <p:sldId id="257" r:id="rId3"/>
    <p:sldId id="260" r:id="rId4"/>
    <p:sldId id="261" r:id="rId5"/>
    <p:sldId id="262" r:id="rId6"/>
    <p:sldId id="263" r:id="rId7"/>
    <p:sldId id="273" r:id="rId8"/>
    <p:sldId id="264"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397623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ECA1FC-2233-4CFF-A531-F6EF025F979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120790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ECA1FC-2233-4CFF-A531-F6EF025F979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1028077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ECA1FC-2233-4CFF-A531-F6EF025F979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22B6-AA97-4897-B260-0FD5BF02B59B}"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9922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ECA1FC-2233-4CFF-A531-F6EF025F979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384796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3ECA1FC-2233-4CFF-A531-F6EF025F979D}" type="datetimeFigureOut">
              <a:rPr lang="en-US" smtClean="0"/>
              <a:t>6/28/2019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1822568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3ECA1FC-2233-4CFF-A531-F6EF025F979D}" type="datetimeFigureOut">
              <a:rPr lang="en-US" smtClean="0"/>
              <a:t>6/28/2019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522427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639083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244956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153521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174605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CA1FC-2233-4CFF-A531-F6EF025F979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38708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ECA1FC-2233-4CFF-A531-F6EF025F979D}" type="datetimeFigureOut">
              <a:rPr lang="en-US" smtClean="0"/>
              <a:t>6/28/2019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384076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ECA1FC-2233-4CFF-A531-F6EF025F979D}" type="datetimeFigureOut">
              <a:rPr lang="en-US" smtClean="0"/>
              <a:t>6/28/2019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113400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CA1FC-2233-4CFF-A531-F6EF025F979D}" type="datetimeFigureOut">
              <a:rPr lang="en-US" smtClean="0"/>
              <a:t>6/28/2019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269138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ECA1FC-2233-4CFF-A531-F6EF025F979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201057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ECA1FC-2233-4CFF-A531-F6EF025F979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27889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3ECA1FC-2233-4CFF-A531-F6EF025F979D}" type="datetimeFigureOut">
              <a:rPr lang="en-US" smtClean="0"/>
              <a:t>6/28/2019</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77D22B6-AA97-4897-B260-0FD5BF02B59B}" type="slidenum">
              <a:rPr lang="en-US" smtClean="0"/>
              <a:t>‹#›</a:t>
            </a:fld>
            <a:endParaRPr lang="en-US"/>
          </a:p>
        </p:txBody>
      </p:sp>
    </p:spTree>
    <p:extLst>
      <p:ext uri="{BB962C8B-B14F-4D97-AF65-F5344CB8AC3E}">
        <p14:creationId xmlns:p14="http://schemas.microsoft.com/office/powerpoint/2010/main" val="2608486277"/>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7046"/>
            <a:ext cx="9144000" cy="2387600"/>
          </a:xfrm>
        </p:spPr>
        <p:txBody>
          <a:bodyPr>
            <a:normAutofit/>
          </a:bodyPr>
          <a:lstStyle/>
          <a:p>
            <a:r>
              <a:rPr lang="en-US" dirty="0">
                <a:solidFill>
                  <a:schemeClr val="accent1"/>
                </a:solidFill>
              </a:rPr>
              <a:t>Industrial</a:t>
            </a:r>
            <a:r>
              <a:rPr lang="en-US" i="1" dirty="0">
                <a:solidFill>
                  <a:schemeClr val="accent1"/>
                </a:solidFill>
                <a:effectLst>
                  <a:outerShdw blurRad="38100" dist="38100" dir="2700000" algn="tl">
                    <a:srgbClr val="000000">
                      <a:alpha val="43137"/>
                    </a:srgbClr>
                  </a:outerShdw>
                </a:effectLst>
                <a:latin typeface="+mn-lt"/>
              </a:rPr>
              <a:t> Training </a:t>
            </a:r>
            <a:br>
              <a:rPr lang="en-US" i="1" dirty="0">
                <a:solidFill>
                  <a:schemeClr val="accent1"/>
                </a:solidFill>
                <a:effectLst>
                  <a:outerShdw blurRad="38100" dist="38100" dir="2700000" algn="tl">
                    <a:srgbClr val="000000">
                      <a:alpha val="43137"/>
                    </a:srgbClr>
                  </a:outerShdw>
                </a:effectLst>
                <a:latin typeface="+mn-lt"/>
              </a:rPr>
            </a:br>
            <a:r>
              <a:rPr lang="en-US" sz="5300" i="1" dirty="0">
                <a:solidFill>
                  <a:schemeClr val="accent1"/>
                </a:solidFill>
                <a:effectLst>
                  <a:outerShdw blurRad="38100" dist="38100" dir="2700000" algn="tl">
                    <a:srgbClr val="000000">
                      <a:alpha val="43137"/>
                    </a:srgbClr>
                  </a:outerShdw>
                </a:effectLst>
                <a:latin typeface="+mn-lt"/>
              </a:rPr>
              <a:t>at</a:t>
            </a:r>
            <a:endParaRPr lang="en-US" i="1" dirty="0">
              <a:solidFill>
                <a:schemeClr val="accent1"/>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1154955" y="4777380"/>
            <a:ext cx="8825658" cy="1273796"/>
          </a:xfrm>
        </p:spPr>
        <p:txBody>
          <a:bodyPr>
            <a:normAutofit fontScale="77500" lnSpcReduction="20000"/>
          </a:bodyPr>
          <a:lstStyle/>
          <a:p>
            <a:endParaRPr lang="en-US" dirty="0"/>
          </a:p>
          <a:p>
            <a:endParaRPr lang="en-US" dirty="0"/>
          </a:p>
          <a:p>
            <a:pPr algn="just"/>
            <a:r>
              <a:rPr lang="en-US" i="1" dirty="0"/>
              <a:t>			</a:t>
            </a:r>
            <a:r>
              <a:rPr lang="en-US" sz="2600" i="1" dirty="0">
                <a:solidFill>
                  <a:schemeClr val="tx1"/>
                </a:solidFill>
                <a:effectLst>
                  <a:outerShdw blurRad="38100" dist="38100" dir="2700000" algn="tl">
                    <a:srgbClr val="000000">
                      <a:alpha val="43137"/>
                    </a:srgbClr>
                  </a:outerShdw>
                </a:effectLst>
              </a:rPr>
              <a:t>W.W.C.M. </a:t>
            </a:r>
            <a:r>
              <a:rPr lang="en-US" sz="2600" i="1" dirty="0" err="1">
                <a:solidFill>
                  <a:schemeClr val="tx1"/>
                </a:solidFill>
                <a:effectLst>
                  <a:outerShdw blurRad="38100" dist="38100" dir="2700000" algn="tl">
                    <a:srgbClr val="000000">
                      <a:alpha val="43137"/>
                    </a:srgbClr>
                  </a:outerShdw>
                </a:effectLst>
              </a:rPr>
              <a:t>Waidyarathna</a:t>
            </a:r>
            <a:r>
              <a:rPr lang="en-US" sz="2600" i="1" dirty="0">
                <a:solidFill>
                  <a:schemeClr val="tx1"/>
                </a:solidFill>
                <a:effectLst>
                  <a:outerShdw blurRad="38100" dist="38100" dir="2700000" algn="tl">
                    <a:srgbClr val="000000">
                      <a:alpha val="43137"/>
                    </a:srgbClr>
                  </a:outerShdw>
                </a:effectLst>
              </a:rPr>
              <a:t>(2015/CSC/012)</a:t>
            </a:r>
          </a:p>
          <a:p>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811" y="3141498"/>
            <a:ext cx="7484518" cy="1918270"/>
          </a:xfrm>
          <a:prstGeom prst="rect">
            <a:avLst/>
          </a:prstGeom>
        </p:spPr>
      </p:pic>
    </p:spTree>
    <p:extLst>
      <p:ext uri="{BB962C8B-B14F-4D97-AF65-F5344CB8AC3E}">
        <p14:creationId xmlns:p14="http://schemas.microsoft.com/office/powerpoint/2010/main" val="1050142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a:bodyPr>
          <a:lstStyle/>
          <a:p>
            <a:pPr marL="0" lvl="3" indent="0">
              <a:spcBef>
                <a:spcPts val="1000"/>
              </a:spcBef>
              <a:buNone/>
            </a:pPr>
            <a:r>
              <a:rPr lang="en-US" sz="2400" i="1" dirty="0">
                <a:effectLst>
                  <a:outerShdw blurRad="38100" dist="38100" dir="2700000" algn="tl">
                    <a:srgbClr val="000000">
                      <a:alpha val="43137"/>
                    </a:srgbClr>
                  </a:outerShdw>
                </a:effectLst>
              </a:rPr>
              <a:t>3. Voucher and Receipt</a:t>
            </a:r>
          </a:p>
          <a:p>
            <a:pPr marL="0" lvl="3" indent="0">
              <a:spcBef>
                <a:spcPts val="1000"/>
              </a:spcBef>
              <a:buNone/>
            </a:pPr>
            <a:r>
              <a:rPr lang="en-US" sz="2800" b="1" dirty="0"/>
              <a:t>	</a:t>
            </a:r>
            <a:r>
              <a:rPr lang="en-US" sz="1900" dirty="0"/>
              <a:t>Using this module user can create vouchers and receipts.</a:t>
            </a: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indent="0">
              <a:buNone/>
            </a:pPr>
            <a:endParaRPr lang="en-US" dirty="0"/>
          </a:p>
        </p:txBody>
      </p:sp>
      <p:pic>
        <p:nvPicPr>
          <p:cNvPr id="5" name="Picture 4">
            <a:extLst>
              <a:ext uri="{FF2B5EF4-FFF2-40B4-BE49-F238E27FC236}">
                <a16:creationId xmlns:a16="http://schemas.microsoft.com/office/drawing/2014/main" id="{DA5B56F6-2DE6-42E7-B41B-43E1BF991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43702"/>
            <a:ext cx="9588026" cy="4457098"/>
          </a:xfrm>
          <a:prstGeom prst="rect">
            <a:avLst/>
          </a:prstGeom>
        </p:spPr>
      </p:pic>
    </p:spTree>
    <p:extLst>
      <p:ext uri="{BB962C8B-B14F-4D97-AF65-F5344CB8AC3E}">
        <p14:creationId xmlns:p14="http://schemas.microsoft.com/office/powerpoint/2010/main" val="29282540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647"/>
            <a:ext cx="10515600" cy="5706316"/>
          </a:xfrm>
        </p:spPr>
        <p:txBody>
          <a:bodyPr>
            <a:normAutofit/>
          </a:bodyPr>
          <a:lstStyle/>
          <a:p>
            <a:pPr marL="0" lvl="3" indent="0">
              <a:spcBef>
                <a:spcPts val="1000"/>
              </a:spcBef>
              <a:buNone/>
            </a:pPr>
            <a:r>
              <a:rPr lang="en-US" sz="2400" i="1" dirty="0">
                <a:effectLst>
                  <a:outerShdw blurRad="38100" dist="38100" dir="2700000" algn="tl">
                    <a:srgbClr val="000000">
                      <a:alpha val="43137"/>
                    </a:srgbClr>
                  </a:outerShdw>
                </a:effectLst>
              </a:rPr>
              <a:t>4. Trial Balance</a:t>
            </a:r>
          </a:p>
          <a:p>
            <a:pPr marL="0" lvl="3" indent="0">
              <a:spcBef>
                <a:spcPts val="1000"/>
              </a:spcBef>
              <a:buNone/>
            </a:pPr>
            <a:r>
              <a:rPr lang="en-US" sz="2800" b="1" dirty="0"/>
              <a:t>	</a:t>
            </a:r>
            <a:r>
              <a:rPr lang="en-US" sz="1900" dirty="0"/>
              <a:t>Using this module user can make trial balance report.</a:t>
            </a: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2800" b="1" dirty="0"/>
          </a:p>
          <a:p>
            <a:pPr marL="0" lvl="3" indent="0">
              <a:spcBef>
                <a:spcPts val="1000"/>
              </a:spcBef>
              <a:buNone/>
            </a:pPr>
            <a:endParaRPr lang="en-US" sz="3200" b="1" dirty="0"/>
          </a:p>
          <a:p>
            <a:pPr marL="0" indent="0">
              <a:buNone/>
            </a:pPr>
            <a:endParaRPr lang="en-US" dirty="0"/>
          </a:p>
        </p:txBody>
      </p:sp>
      <p:pic>
        <p:nvPicPr>
          <p:cNvPr id="5" name="Picture 4">
            <a:extLst>
              <a:ext uri="{FF2B5EF4-FFF2-40B4-BE49-F238E27FC236}">
                <a16:creationId xmlns:a16="http://schemas.microsoft.com/office/drawing/2014/main" id="{2F6421D1-2392-4323-B022-1C8BA2DDF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653" y="2080591"/>
            <a:ext cx="9648904" cy="4096372"/>
          </a:xfrm>
          <a:prstGeom prst="rect">
            <a:avLst/>
          </a:prstGeom>
        </p:spPr>
      </p:pic>
    </p:spTree>
    <p:extLst>
      <p:ext uri="{BB962C8B-B14F-4D97-AF65-F5344CB8AC3E}">
        <p14:creationId xmlns:p14="http://schemas.microsoft.com/office/powerpoint/2010/main" val="2687676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647"/>
            <a:ext cx="10515600" cy="5706316"/>
          </a:xfrm>
        </p:spPr>
        <p:txBody>
          <a:bodyPr/>
          <a:lstStyle/>
          <a:p>
            <a:pPr marL="0" lvl="3" indent="0">
              <a:spcBef>
                <a:spcPts val="1000"/>
              </a:spcBef>
              <a:buNone/>
            </a:pPr>
            <a:r>
              <a:rPr lang="en-US" sz="2400" i="1" dirty="0">
                <a:effectLst>
                  <a:outerShdw blurRad="38100" dist="38100" dir="2700000" algn="tl">
                    <a:srgbClr val="000000">
                      <a:alpha val="43137"/>
                    </a:srgbClr>
                  </a:outerShdw>
                </a:effectLst>
              </a:rPr>
              <a:t>5. Chart Of Accounts</a:t>
            </a:r>
          </a:p>
          <a:p>
            <a:pPr marL="0" lvl="3" indent="0">
              <a:spcBef>
                <a:spcPts val="1000"/>
              </a:spcBef>
              <a:buNone/>
            </a:pPr>
            <a:r>
              <a:rPr lang="en-US" sz="2800" b="1" dirty="0"/>
              <a:t>	</a:t>
            </a:r>
            <a:r>
              <a:rPr lang="en-US" sz="1900" dirty="0">
                <a:effectLst>
                  <a:outerShdw blurRad="38100" dist="38100" dir="2700000" algn="tl">
                    <a:srgbClr val="000000">
                      <a:alpha val="43137"/>
                    </a:srgbClr>
                  </a:outerShdw>
                </a:effectLst>
              </a:rPr>
              <a:t>Using</a:t>
            </a:r>
            <a:r>
              <a:rPr lang="en-US" sz="1900" dirty="0"/>
              <a:t> this module user can create General Ledger Accounts.</a:t>
            </a:r>
          </a:p>
        </p:txBody>
      </p:sp>
      <p:pic>
        <p:nvPicPr>
          <p:cNvPr id="6" name="Picture 5">
            <a:extLst>
              <a:ext uri="{FF2B5EF4-FFF2-40B4-BE49-F238E27FC236}">
                <a16:creationId xmlns:a16="http://schemas.microsoft.com/office/drawing/2014/main" id="{1A8282D3-E597-4B0C-8935-BCD4E399B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087" y="2067338"/>
            <a:ext cx="9183826" cy="4227249"/>
          </a:xfrm>
          <a:prstGeom prst="rect">
            <a:avLst/>
          </a:prstGeom>
        </p:spPr>
      </p:pic>
    </p:spTree>
    <p:extLst>
      <p:ext uri="{BB962C8B-B14F-4D97-AF65-F5344CB8AC3E}">
        <p14:creationId xmlns:p14="http://schemas.microsoft.com/office/powerpoint/2010/main" val="1984168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accent1"/>
                </a:solidFill>
                <a:effectLst>
                  <a:outerShdw blurRad="38100" dist="38100" dir="2700000" algn="tl">
                    <a:srgbClr val="000000">
                      <a:alpha val="43137"/>
                    </a:srgbClr>
                  </a:outerShdw>
                </a:effectLst>
              </a:rPr>
              <a:t>Learning Outcome and Reflection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Improved creativity, critical and logical thinking.</a:t>
            </a:r>
          </a:p>
          <a:p>
            <a:pPr>
              <a:buFont typeface="Wingdings" panose="05000000000000000000" pitchFamily="2" charset="2"/>
              <a:buChar char="Ø"/>
            </a:pPr>
            <a:r>
              <a:rPr lang="en-US" dirty="0"/>
              <a:t>Improved coding skills.</a:t>
            </a:r>
          </a:p>
          <a:p>
            <a:pPr>
              <a:buFont typeface="Wingdings" panose="05000000000000000000" pitchFamily="2" charset="2"/>
              <a:buChar char="Ø"/>
            </a:pPr>
            <a:r>
              <a:rPr lang="en-US" dirty="0"/>
              <a:t>Error checking and handling errors.</a:t>
            </a:r>
          </a:p>
          <a:p>
            <a:pPr>
              <a:buFont typeface="Wingdings" panose="05000000000000000000" pitchFamily="2" charset="2"/>
              <a:buChar char="Ø"/>
            </a:pPr>
            <a:r>
              <a:rPr lang="en-US" dirty="0"/>
              <a:t>Stress tolerance.</a:t>
            </a:r>
          </a:p>
          <a:p>
            <a:pPr>
              <a:buFont typeface="Wingdings" panose="05000000000000000000" pitchFamily="2" charset="2"/>
              <a:buChar char="Ø"/>
            </a:pPr>
            <a:r>
              <a:rPr lang="en-US" dirty="0"/>
              <a:t>Self-management.</a:t>
            </a:r>
          </a:p>
          <a:p>
            <a:pPr>
              <a:buFont typeface="Wingdings" panose="05000000000000000000" pitchFamily="2" charset="2"/>
              <a:buChar char="Ø"/>
            </a:pPr>
            <a:r>
              <a:rPr lang="en-US" dirty="0"/>
              <a:t>Business process understanding.</a:t>
            </a:r>
          </a:p>
          <a:p>
            <a:pPr>
              <a:buFont typeface="Wingdings" panose="05000000000000000000" pitchFamily="2" charset="2"/>
              <a:buChar char="Ø"/>
            </a:pPr>
            <a:r>
              <a:rPr lang="en-US" dirty="0"/>
              <a:t>Team works.</a:t>
            </a:r>
          </a:p>
        </p:txBody>
      </p:sp>
    </p:spTree>
    <p:extLst>
      <p:ext uri="{BB962C8B-B14F-4D97-AF65-F5344CB8AC3E}">
        <p14:creationId xmlns:p14="http://schemas.microsoft.com/office/powerpoint/2010/main" val="653303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			</a:t>
            </a:r>
            <a:r>
              <a:rPr lang="en-US" sz="4400" b="1" dirty="0">
                <a:solidFill>
                  <a:schemeClr val="accent1"/>
                </a:solidFill>
                <a:effectLst>
                  <a:outerShdw blurRad="38100" dist="38100" dir="2700000" algn="tl">
                    <a:srgbClr val="000000">
                      <a:alpha val="43137"/>
                    </a:srgbClr>
                  </a:outerShdw>
                </a:effectLst>
              </a:rPr>
              <a:t>Conclusion</a:t>
            </a:r>
            <a:endParaRPr lang="en-US"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Industrial Training provides an opportunity to an undergraduate to identify, observe and practice how engineering is applicable in the real industrial world.</a:t>
            </a:r>
          </a:p>
          <a:p>
            <a:pPr>
              <a:buFont typeface="Wingdings" panose="05000000000000000000" pitchFamily="2" charset="2"/>
              <a:buChar char="Ø"/>
            </a:pPr>
            <a:endParaRPr lang="en-US" dirty="0"/>
          </a:p>
          <a:p>
            <a:pPr>
              <a:buFont typeface="Wingdings" panose="05000000000000000000" pitchFamily="2" charset="2"/>
              <a:buChar char="Ø"/>
            </a:pPr>
            <a:r>
              <a:rPr lang="en-US" dirty="0"/>
              <a:t>Practical solving, research and reporting as well as soft skills are improved.</a:t>
            </a:r>
          </a:p>
          <a:p>
            <a:pPr marL="0" indent="0">
              <a:buNone/>
            </a:pPr>
            <a:r>
              <a:rPr lang="en-US"/>
              <a:t> </a:t>
            </a:r>
            <a:endParaRPr lang="en-US" dirty="0"/>
          </a:p>
        </p:txBody>
      </p:sp>
    </p:spTree>
    <p:extLst>
      <p:ext uri="{BB962C8B-B14F-4D97-AF65-F5344CB8AC3E}">
        <p14:creationId xmlns:p14="http://schemas.microsoft.com/office/powerpoint/2010/main" val="207921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63FD-0014-4DA0-B128-FF3A2167E44F}"/>
              </a:ext>
            </a:extLst>
          </p:cNvPr>
          <p:cNvSpPr>
            <a:spLocks noGrp="1"/>
          </p:cNvSpPr>
          <p:nvPr>
            <p:ph type="title"/>
          </p:nvPr>
        </p:nvSpPr>
        <p:spPr/>
        <p:txBody>
          <a:bodyPr/>
          <a:lstStyle/>
          <a:p>
            <a:r>
              <a:rPr lang="en-US" sz="5400" dirty="0"/>
              <a:t>Thank You</a:t>
            </a:r>
            <a:br>
              <a:rPr lang="en-US" dirty="0"/>
            </a:br>
            <a:endParaRPr lang="en-US" dirty="0"/>
          </a:p>
        </p:txBody>
      </p:sp>
      <p:sp>
        <p:nvSpPr>
          <p:cNvPr id="3" name="Text Placeholder 2">
            <a:extLst>
              <a:ext uri="{FF2B5EF4-FFF2-40B4-BE49-F238E27FC236}">
                <a16:creationId xmlns:a16="http://schemas.microsoft.com/office/drawing/2014/main" id="{FD706FC8-B9D6-432B-BE41-6B7BA5EA8F0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4265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i="1" dirty="0">
                <a:solidFill>
                  <a:schemeClr val="accent1"/>
                </a:solidFill>
                <a:effectLst>
                  <a:outerShdw blurRad="38100" dist="38100" dir="2700000" algn="tl">
                    <a:srgbClr val="000000">
                      <a:alpha val="43137"/>
                    </a:srgbClr>
                  </a:outerShdw>
                </a:effectLst>
                <a:latin typeface="+mn-lt"/>
              </a:rPr>
              <a:t>About </a:t>
            </a:r>
            <a:r>
              <a:rPr lang="en-US" sz="4900" i="1" dirty="0" err="1">
                <a:solidFill>
                  <a:schemeClr val="accent1"/>
                </a:solidFill>
                <a:effectLst>
                  <a:outerShdw blurRad="38100" dist="38100" dir="2700000" algn="tl">
                    <a:srgbClr val="000000">
                      <a:alpha val="43137"/>
                    </a:srgbClr>
                  </a:outerShdw>
                </a:effectLst>
                <a:latin typeface="+mn-lt"/>
              </a:rPr>
              <a:t>Softknowedge</a:t>
            </a:r>
            <a:endParaRPr lang="en-US" sz="4900" i="1" dirty="0">
              <a:solidFill>
                <a:schemeClr val="accent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400" dirty="0" err="1"/>
              <a:t>Softknowedge</a:t>
            </a:r>
            <a:r>
              <a:rPr lang="en-US" sz="2400" dirty="0"/>
              <a:t> is an IT Company which was founded in 2010.</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err="1"/>
              <a:t>Softknowedge</a:t>
            </a:r>
            <a:r>
              <a:rPr lang="en-US" sz="2400" dirty="0"/>
              <a:t> specialize in the development of ERP solutions for manufacturing organizations and custom software applications. </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err="1"/>
              <a:t>Softknowedge</a:t>
            </a:r>
            <a:r>
              <a:rPr lang="en-US" sz="2400" dirty="0"/>
              <a:t> carries out custom programming, database design, and client-server and internet/intranet software application development.</a:t>
            </a:r>
          </a:p>
        </p:txBody>
      </p:sp>
    </p:spTree>
    <p:extLst>
      <p:ext uri="{BB962C8B-B14F-4D97-AF65-F5344CB8AC3E}">
        <p14:creationId xmlns:p14="http://schemas.microsoft.com/office/powerpoint/2010/main" val="427783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a:solidFill>
                  <a:schemeClr val="accent1"/>
                </a:solidFill>
                <a:effectLst>
                  <a:outerShdw blurRad="38100" dist="38100" dir="2700000" algn="tl">
                    <a:srgbClr val="000000">
                      <a:alpha val="43137"/>
                    </a:srgbClr>
                  </a:outerShdw>
                </a:effectLst>
              </a:rPr>
              <a:t>Company Services</a:t>
            </a:r>
          </a:p>
        </p:txBody>
      </p:sp>
      <p:sp>
        <p:nvSpPr>
          <p:cNvPr id="3" name="Content Placeholder 2"/>
          <p:cNvSpPr>
            <a:spLocks noGrp="1"/>
          </p:cNvSpPr>
          <p:nvPr>
            <p:ph idx="1"/>
          </p:nvPr>
        </p:nvSpPr>
        <p:spPr>
          <a:xfrm>
            <a:off x="1103312" y="1744805"/>
            <a:ext cx="8946541" cy="4728881"/>
          </a:xfrm>
        </p:spPr>
        <p:txBody>
          <a:bodyPr>
            <a:noAutofit/>
          </a:bodyPr>
          <a:lstStyle/>
          <a:p>
            <a:pPr lvl="0">
              <a:buFont typeface="Wingdings" panose="05000000000000000000" pitchFamily="2" charset="2"/>
              <a:buChar char="Ø"/>
            </a:pPr>
            <a:r>
              <a:rPr lang="en-US" sz="2400" dirty="0"/>
              <a:t>ERP Implementations</a:t>
            </a:r>
          </a:p>
          <a:p>
            <a:pPr>
              <a:buFont typeface="Wingdings" panose="05000000000000000000" pitchFamily="2" charset="2"/>
              <a:buChar char="Ø"/>
            </a:pPr>
            <a:r>
              <a:rPr lang="en-US" sz="2400" dirty="0"/>
              <a:t>Small Business Application implementations</a:t>
            </a:r>
          </a:p>
          <a:p>
            <a:pPr lvl="0">
              <a:buFont typeface="Wingdings" panose="05000000000000000000" pitchFamily="2" charset="2"/>
              <a:buChar char="Ø"/>
            </a:pPr>
            <a:r>
              <a:rPr lang="en-US" sz="2400" dirty="0"/>
              <a:t>Customized Software Development</a:t>
            </a:r>
          </a:p>
          <a:p>
            <a:pPr lvl="0">
              <a:buFont typeface="Wingdings" panose="05000000000000000000" pitchFamily="2" charset="2"/>
              <a:buChar char="Ø"/>
            </a:pPr>
            <a:r>
              <a:rPr lang="en-US" sz="2400" dirty="0"/>
              <a:t>Web site Designing and Development</a:t>
            </a:r>
          </a:p>
          <a:p>
            <a:pPr lvl="0">
              <a:buFont typeface="Wingdings" panose="05000000000000000000" pitchFamily="2" charset="2"/>
              <a:buChar char="Ø"/>
            </a:pPr>
            <a:r>
              <a:rPr lang="en-US" sz="2400" dirty="0"/>
              <a:t>Mobile Application Development</a:t>
            </a:r>
          </a:p>
          <a:p>
            <a:pPr lvl="0">
              <a:buFont typeface="Wingdings" panose="05000000000000000000" pitchFamily="2" charset="2"/>
              <a:buChar char="Ø"/>
            </a:pPr>
            <a:r>
              <a:rPr lang="en-US" sz="2400" dirty="0"/>
              <a:t>Business Process Re-Engineering</a:t>
            </a:r>
          </a:p>
          <a:p>
            <a:pPr lvl="0">
              <a:buFont typeface="Wingdings" panose="05000000000000000000" pitchFamily="2" charset="2"/>
              <a:buChar char="Ø"/>
            </a:pPr>
            <a:r>
              <a:rPr lang="en-US" sz="2400" dirty="0"/>
              <a:t>Software Consultancy</a:t>
            </a:r>
          </a:p>
          <a:p>
            <a:pPr lvl="0">
              <a:buFont typeface="Wingdings" panose="05000000000000000000" pitchFamily="2" charset="2"/>
              <a:buChar char="Ø"/>
            </a:pPr>
            <a:r>
              <a:rPr lang="en-US" sz="2400" dirty="0"/>
              <a:t>Networking and Communication Solutions</a:t>
            </a:r>
          </a:p>
          <a:p>
            <a:pPr lvl="0">
              <a:buFont typeface="Wingdings" panose="05000000000000000000" pitchFamily="2" charset="2"/>
              <a:buChar char="Ø"/>
            </a:pPr>
            <a:r>
              <a:rPr lang="en-US" sz="2400" dirty="0"/>
              <a:t>Hardware Solutions </a:t>
            </a:r>
          </a:p>
        </p:txBody>
      </p:sp>
    </p:spTree>
    <p:extLst>
      <p:ext uri="{BB962C8B-B14F-4D97-AF65-F5344CB8AC3E}">
        <p14:creationId xmlns:p14="http://schemas.microsoft.com/office/powerpoint/2010/main" val="2770592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a:t>		</a:t>
            </a:r>
            <a:r>
              <a:rPr lang="en-US" sz="4400" i="1" dirty="0">
                <a:solidFill>
                  <a:schemeClr val="accent1"/>
                </a:solidFill>
                <a:effectLst>
                  <a:outerShdw blurRad="38100" dist="38100" dir="2700000" algn="tl">
                    <a:srgbClr val="000000">
                      <a:alpha val="43137"/>
                    </a:srgbClr>
                  </a:outerShdw>
                </a:effectLst>
              </a:rPr>
              <a:t>Company Products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9518" y="2092996"/>
            <a:ext cx="2379384" cy="896190"/>
          </a:xfrm>
          <a:prstGeom prst="rect">
            <a:avLst/>
          </a:prstGeom>
          <a:solidFill>
            <a:srgbClr val="FFFFFF"/>
          </a:solidFill>
          <a:ln>
            <a:noFill/>
          </a:ln>
        </p:spPr>
      </p:pic>
      <p:pic>
        <p:nvPicPr>
          <p:cNvPr id="5" name="Picture 4" descr="D:\graphic design\TReAT-logo design\reaplogo.jpg"/>
          <p:cNvPicPr/>
          <p:nvPr/>
        </p:nvPicPr>
        <p:blipFill rotWithShape="1">
          <a:blip r:embed="rId3" cstate="print">
            <a:extLst>
              <a:ext uri="{28A0092B-C50C-407E-A947-70E740481C1C}">
                <a14:useLocalDpi xmlns:a14="http://schemas.microsoft.com/office/drawing/2010/main" val="0"/>
              </a:ext>
            </a:extLst>
          </a:blip>
          <a:srcRect l="5266" t="8696" r="4817" b="7024"/>
          <a:stretch/>
        </p:blipFill>
        <p:spPr bwMode="auto">
          <a:xfrm>
            <a:off x="5348472" y="2092997"/>
            <a:ext cx="1808480" cy="896190"/>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4"/>
          <a:stretch>
            <a:fillRect/>
          </a:stretch>
        </p:blipFill>
        <p:spPr>
          <a:xfrm>
            <a:off x="8606522" y="2092996"/>
            <a:ext cx="1810669" cy="896190"/>
          </a:xfrm>
          <a:prstGeom prst="rect">
            <a:avLst/>
          </a:prstGeom>
        </p:spPr>
      </p:pic>
      <p:pic>
        <p:nvPicPr>
          <p:cNvPr id="7" name="Picture 6" descr="D:\graphic design\TReAT-logo design\final TReAT logo send\TReAT logo final on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9798" y="3635811"/>
            <a:ext cx="1808480" cy="843915"/>
          </a:xfrm>
          <a:prstGeom prst="rect">
            <a:avLst/>
          </a:prstGeom>
          <a:noFill/>
          <a:ln>
            <a:noFill/>
          </a:ln>
        </p:spPr>
      </p:pic>
      <p:pic>
        <p:nvPicPr>
          <p:cNvPr id="8" name="Picture 7" descr="D:\softknowedge profile\waveedge.png"/>
          <p:cNvPicPr/>
          <p:nvPr/>
        </p:nvPicPr>
        <p:blipFill rotWithShape="1">
          <a:blip r:embed="rId6">
            <a:extLst>
              <a:ext uri="{28A0092B-C50C-407E-A947-70E740481C1C}">
                <a14:useLocalDpi xmlns:a14="http://schemas.microsoft.com/office/drawing/2010/main" val="0"/>
              </a:ext>
            </a:extLst>
          </a:blip>
          <a:srcRect t="3272" b="15588"/>
          <a:stretch/>
        </p:blipFill>
        <p:spPr bwMode="auto">
          <a:xfrm>
            <a:off x="3898902" y="5272410"/>
            <a:ext cx="1808480" cy="729615"/>
          </a:xfrm>
          <a:prstGeom prst="rect">
            <a:avLst/>
          </a:prstGeom>
          <a:noFill/>
          <a:ln>
            <a:noFill/>
          </a:ln>
          <a:extLst>
            <a:ext uri="{53640926-AAD7-44D8-BBD7-CCE9431645EC}">
              <a14:shadowObscured xmlns:a14="http://schemas.microsoft.com/office/drawing/2010/main"/>
            </a:ext>
          </a:extLst>
        </p:spPr>
      </p:pic>
      <p:pic>
        <p:nvPicPr>
          <p:cNvPr id="10" name="Picture 9"/>
          <p:cNvPicPr/>
          <p:nvPr/>
        </p:nvPicPr>
        <p:blipFill>
          <a:blip r:embed="rId7">
            <a:extLst>
              <a:ext uri="{28A0092B-C50C-407E-A947-70E740481C1C}">
                <a14:useLocalDpi xmlns:a14="http://schemas.microsoft.com/office/drawing/2010/main" val="0"/>
              </a:ext>
            </a:extLst>
          </a:blip>
          <a:srcRect/>
          <a:stretch>
            <a:fillRect/>
          </a:stretch>
        </p:blipFill>
        <p:spPr bwMode="auto">
          <a:xfrm>
            <a:off x="1519518" y="3635812"/>
            <a:ext cx="2379384" cy="989975"/>
          </a:xfrm>
          <a:prstGeom prst="rect">
            <a:avLst/>
          </a:prstGeom>
          <a:solidFill>
            <a:srgbClr val="FFFFFF"/>
          </a:solidFill>
          <a:ln>
            <a:noFill/>
          </a:ln>
        </p:spPr>
      </p:pic>
      <p:pic>
        <p:nvPicPr>
          <p:cNvPr id="11" name="Picture 10" descr="D:\softknowedge profile\FaSmartLogo.png"/>
          <p:cNvPicPr/>
          <p:nvPr/>
        </p:nvPicPr>
        <p:blipFill rotWithShape="1">
          <a:blip r:embed="rId8" cstate="print">
            <a:extLst>
              <a:ext uri="{28A0092B-C50C-407E-A947-70E740481C1C}">
                <a14:useLocalDpi xmlns:a14="http://schemas.microsoft.com/office/drawing/2010/main" val="0"/>
              </a:ext>
            </a:extLst>
          </a:blip>
          <a:srcRect l="9412" t="16951" r="9378" b="28112"/>
          <a:stretch/>
        </p:blipFill>
        <p:spPr bwMode="auto">
          <a:xfrm>
            <a:off x="5239887" y="3635811"/>
            <a:ext cx="2155995" cy="989975"/>
          </a:xfrm>
          <a:prstGeom prst="rect">
            <a:avLst/>
          </a:prstGeom>
          <a:noFill/>
          <a:ln>
            <a:noFill/>
          </a:ln>
          <a:extLst>
            <a:ext uri="{53640926-AAD7-44D8-BBD7-CCE9431645EC}">
              <a14:shadowObscured xmlns:a14="http://schemas.microsoft.com/office/drawing/2010/main"/>
            </a:ext>
          </a:extLst>
        </p:spPr>
      </p:pic>
      <p:pic>
        <p:nvPicPr>
          <p:cNvPr id="12" name="Picture 11" descr="C:\xampp\htdocs\brace\assets\images\image.png"/>
          <p:cNvPicPr/>
          <p:nvPr/>
        </p:nvPicPr>
        <p:blipFill>
          <a:blip r:embed="rId9">
            <a:extLst>
              <a:ext uri="{28A0092B-C50C-407E-A947-70E740481C1C}">
                <a14:useLocalDpi xmlns:a14="http://schemas.microsoft.com/office/drawing/2010/main" val="0"/>
              </a:ext>
            </a:extLst>
          </a:blip>
          <a:srcRect/>
          <a:stretch>
            <a:fillRect/>
          </a:stretch>
        </p:blipFill>
        <p:spPr bwMode="auto">
          <a:xfrm>
            <a:off x="6823265" y="5272410"/>
            <a:ext cx="2495547" cy="729615"/>
          </a:xfrm>
          <a:prstGeom prst="rect">
            <a:avLst/>
          </a:prstGeom>
          <a:noFill/>
          <a:ln>
            <a:noFill/>
          </a:ln>
        </p:spPr>
      </p:pic>
    </p:spTree>
    <p:extLst>
      <p:ext uri="{BB962C8B-B14F-4D97-AF65-F5344CB8AC3E}">
        <p14:creationId xmlns:p14="http://schemas.microsoft.com/office/powerpoint/2010/main" val="1331516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		</a:t>
            </a:r>
            <a:r>
              <a:rPr lang="en-US" sz="4400" i="1" dirty="0">
                <a:solidFill>
                  <a:schemeClr val="accent1"/>
                </a:solidFill>
                <a:effectLst>
                  <a:outerShdw blurRad="38100" dist="38100" dir="2700000" algn="tl">
                    <a:srgbClr val="000000">
                      <a:alpha val="43137"/>
                    </a:srgbClr>
                  </a:outerShdw>
                </a:effectLst>
              </a:rPr>
              <a:t>Contributed Projects</a:t>
            </a:r>
          </a:p>
        </p:txBody>
      </p:sp>
      <p:sp>
        <p:nvSpPr>
          <p:cNvPr id="3" name="Content Placeholder 2"/>
          <p:cNvSpPr>
            <a:spLocks noGrp="1"/>
          </p:cNvSpPr>
          <p:nvPr>
            <p:ph idx="1"/>
          </p:nvPr>
        </p:nvSpPr>
        <p:spPr>
          <a:xfrm>
            <a:off x="1898443" y="1600200"/>
            <a:ext cx="8946541" cy="4867835"/>
          </a:xfrm>
        </p:spPr>
        <p:txBody>
          <a:bodyPr>
            <a:noAutofit/>
          </a:bodyPr>
          <a:lstStyle/>
          <a:p>
            <a:pPr marL="0" indent="0">
              <a:lnSpc>
                <a:spcPct val="100000"/>
              </a:lnSpc>
              <a:buNone/>
            </a:pPr>
            <a:endParaRPr lang="en-US" sz="1600" dirty="0"/>
          </a:p>
          <a:p>
            <a:pPr marL="0" indent="0">
              <a:lnSpc>
                <a:spcPct val="100000"/>
              </a:lnSpc>
              <a:buNone/>
            </a:pPr>
            <a:endParaRPr lang="en-US" sz="1600" dirty="0"/>
          </a:p>
          <a:p>
            <a:pPr marL="0" indent="0">
              <a:lnSpc>
                <a:spcPct val="100000"/>
              </a:lnSpc>
              <a:buNone/>
            </a:pPr>
            <a:endParaRPr lang="en-US" sz="1600" dirty="0"/>
          </a:p>
          <a:p>
            <a:pPr marL="0" indent="0">
              <a:lnSpc>
                <a:spcPct val="100000"/>
              </a:lnSpc>
              <a:buNone/>
            </a:pPr>
            <a:endParaRPr lang="en-US" sz="1600" dirty="0"/>
          </a:p>
          <a:p>
            <a:pPr marL="0" indent="0">
              <a:lnSpc>
                <a:spcPct val="100000"/>
              </a:lnSpc>
              <a:buNone/>
            </a:pPr>
            <a:endParaRPr lang="en-US" sz="1600" dirty="0"/>
          </a:p>
          <a:p>
            <a:pPr marL="0" indent="0">
              <a:lnSpc>
                <a:spcPct val="100000"/>
              </a:lnSpc>
              <a:buNone/>
            </a:pPr>
            <a:endParaRPr lang="en-US" sz="1600" dirty="0"/>
          </a:p>
          <a:p>
            <a:pPr marL="0" indent="0">
              <a:lnSpc>
                <a:spcPct val="100000"/>
              </a:lnSpc>
              <a:buNone/>
            </a:pPr>
            <a:endParaRPr lang="en-US" sz="1600" dirty="0"/>
          </a:p>
          <a:p>
            <a:pPr marL="0" indent="0" algn="just">
              <a:lnSpc>
                <a:spcPct val="150000"/>
              </a:lnSpc>
              <a:buNone/>
            </a:pPr>
            <a:r>
              <a:rPr lang="en-US" dirty="0"/>
              <a:t>	BRACE web enterprise resource planning solution for manufacturing companies. This solution consists of merchandising inventory management, Planning work study, Production, Sampling, Shipping, Fixed assets management and accounts payable and can integrates to any finance system.</a:t>
            </a:r>
          </a:p>
          <a:p>
            <a:endParaRPr lang="en-US" sz="1400" dirty="0"/>
          </a:p>
        </p:txBody>
      </p:sp>
      <p:pic>
        <p:nvPicPr>
          <p:cNvPr id="5" name="Picture 4" descr="C:\xampp\htdocs\brace\assets\images\image.png"/>
          <p:cNvPicPr/>
          <p:nvPr/>
        </p:nvPicPr>
        <p:blipFill>
          <a:blip r:embed="rId2">
            <a:extLst>
              <a:ext uri="{28A0092B-C50C-407E-A947-70E740481C1C}">
                <a14:useLocalDpi xmlns:a14="http://schemas.microsoft.com/office/drawing/2010/main" val="0"/>
              </a:ext>
            </a:extLst>
          </a:blip>
          <a:srcRect/>
          <a:stretch>
            <a:fillRect/>
          </a:stretch>
        </p:blipFill>
        <p:spPr bwMode="auto">
          <a:xfrm>
            <a:off x="4306957" y="2226365"/>
            <a:ext cx="4442942" cy="1539490"/>
          </a:xfrm>
          <a:prstGeom prst="rect">
            <a:avLst/>
          </a:prstGeom>
          <a:noFill/>
          <a:ln>
            <a:noFill/>
          </a:ln>
        </p:spPr>
      </p:pic>
    </p:spTree>
    <p:extLst>
      <p:ext uri="{BB962C8B-B14F-4D97-AF65-F5344CB8AC3E}">
        <p14:creationId xmlns:p14="http://schemas.microsoft.com/office/powerpoint/2010/main" val="22675578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a:solidFill>
                  <a:schemeClr val="accent1"/>
                </a:solidFill>
                <a:effectLst>
                  <a:outerShdw blurRad="38100" dist="38100" dir="2700000" algn="tl">
                    <a:srgbClr val="000000">
                      <a:alpha val="43137"/>
                    </a:srgbClr>
                  </a:outerShdw>
                </a:effectLst>
              </a:rPr>
              <a:t>Contributed Projects</a:t>
            </a:r>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nSpc>
                <a:spcPct val="160000"/>
              </a:lnSpc>
              <a:buNone/>
            </a:pPr>
            <a:r>
              <a:rPr lang="en-US" dirty="0"/>
              <a:t>	RAICE is an integrated solution that helps in managing the most valuable assets in the enterprise that is the employee. This has covered the whole cycle of human resources management starting from recruitment to post resigns. This solution is a fully web based solution.</a:t>
            </a:r>
          </a:p>
          <a:p>
            <a:pPr marL="0" indent="0">
              <a:buNone/>
            </a:pPr>
            <a:endParaRPr lang="en-US" dirty="0"/>
          </a:p>
        </p:txBody>
      </p:sp>
      <p:pic>
        <p:nvPicPr>
          <p:cNvPr id="4" name="Picture 3" descr="D:\graphic design\Raise logo design\raise final logo design\raise final logo desig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0452" y="2015732"/>
            <a:ext cx="3872431" cy="1761539"/>
          </a:xfrm>
          <a:prstGeom prst="rect">
            <a:avLst/>
          </a:prstGeom>
          <a:noFill/>
          <a:ln>
            <a:noFill/>
          </a:ln>
        </p:spPr>
      </p:pic>
    </p:spTree>
    <p:extLst>
      <p:ext uri="{BB962C8B-B14F-4D97-AF65-F5344CB8AC3E}">
        <p14:creationId xmlns:p14="http://schemas.microsoft.com/office/powerpoint/2010/main" val="2668624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F453-8A67-4867-B897-1D3774302851}"/>
              </a:ext>
            </a:extLst>
          </p:cNvPr>
          <p:cNvSpPr>
            <a:spLocks noGrp="1"/>
          </p:cNvSpPr>
          <p:nvPr>
            <p:ph type="ctrTitle"/>
          </p:nvPr>
        </p:nvSpPr>
        <p:spPr>
          <a:xfrm>
            <a:off x="1595269" y="464586"/>
            <a:ext cx="9001462" cy="997985"/>
          </a:xfrm>
        </p:spPr>
        <p:txBody>
          <a:bodyPr/>
          <a:lstStyle/>
          <a:p>
            <a:r>
              <a:rPr lang="en-US" dirty="0">
                <a:solidFill>
                  <a:schemeClr val="accent1"/>
                </a:solidFill>
              </a:rPr>
              <a:t>Technologies</a:t>
            </a:r>
          </a:p>
        </p:txBody>
      </p:sp>
      <p:sp>
        <p:nvSpPr>
          <p:cNvPr id="3" name="Subtitle 2">
            <a:extLst>
              <a:ext uri="{FF2B5EF4-FFF2-40B4-BE49-F238E27FC236}">
                <a16:creationId xmlns:a16="http://schemas.microsoft.com/office/drawing/2014/main" id="{4438D52C-29EB-4865-9FB0-D7BE2B60A2EF}"/>
              </a:ext>
            </a:extLst>
          </p:cNvPr>
          <p:cNvSpPr>
            <a:spLocks noGrp="1"/>
          </p:cNvSpPr>
          <p:nvPr>
            <p:ph type="subTitle" idx="1"/>
          </p:nvPr>
        </p:nvSpPr>
        <p:spPr>
          <a:xfrm>
            <a:off x="1595269" y="2067339"/>
            <a:ext cx="9001462" cy="3803374"/>
          </a:xfrm>
        </p:spPr>
        <p:txBody>
          <a:bodyPr>
            <a:normAutofit lnSpcReduction="10000"/>
          </a:bodyPr>
          <a:lstStyle/>
          <a:p>
            <a:pPr marL="342900" indent="-342900" algn="l">
              <a:buFont typeface="Arial" panose="020B0604020202020204" pitchFamily="34" charset="0"/>
              <a:buChar char="•"/>
            </a:pPr>
            <a:r>
              <a:rPr lang="en-US" dirty="0" err="1"/>
              <a:t>Codeigniter</a:t>
            </a:r>
            <a:r>
              <a:rPr lang="en-US" dirty="0"/>
              <a:t> framework</a:t>
            </a:r>
          </a:p>
          <a:p>
            <a:pPr marL="342900" indent="-342900" algn="l">
              <a:buFont typeface="Arial" panose="020B0604020202020204" pitchFamily="34" charset="0"/>
              <a:buChar char="•"/>
            </a:pPr>
            <a:r>
              <a:rPr lang="en-US" dirty="0"/>
              <a:t>Php</a:t>
            </a:r>
          </a:p>
          <a:p>
            <a:pPr marL="342900" indent="-342900" algn="l">
              <a:buFont typeface="Arial" panose="020B0604020202020204" pitchFamily="34" charset="0"/>
              <a:buChar char="•"/>
            </a:pPr>
            <a:r>
              <a:rPr lang="en-US" dirty="0"/>
              <a:t>jQuery and </a:t>
            </a:r>
            <a:r>
              <a:rPr lang="en-US" dirty="0" err="1"/>
              <a:t>Javascript</a:t>
            </a:r>
            <a:endParaRPr lang="en-US" dirty="0"/>
          </a:p>
          <a:p>
            <a:pPr marL="342900" indent="-342900" algn="l">
              <a:buFont typeface="Arial" panose="020B0604020202020204" pitchFamily="34" charset="0"/>
              <a:buChar char="•"/>
            </a:pPr>
            <a:r>
              <a:rPr lang="en-US" dirty="0" err="1"/>
              <a:t>mysql</a:t>
            </a:r>
            <a:endParaRPr lang="en-US" dirty="0"/>
          </a:p>
          <a:p>
            <a:pPr marL="342900" indent="-342900" algn="l">
              <a:buFont typeface="Arial" panose="020B0604020202020204" pitchFamily="34" charset="0"/>
              <a:buChar char="•"/>
            </a:pPr>
            <a:r>
              <a:rPr lang="en-US" dirty="0"/>
              <a:t>html</a:t>
            </a:r>
          </a:p>
          <a:p>
            <a:pPr marL="342900" indent="-342900" algn="l">
              <a:buFont typeface="Arial" panose="020B0604020202020204" pitchFamily="34" charset="0"/>
              <a:buChar char="•"/>
            </a:pPr>
            <a:r>
              <a:rPr lang="en-US" dirty="0" err="1"/>
              <a:t>css</a:t>
            </a:r>
            <a:endParaRPr lang="en-US" dirty="0"/>
          </a:p>
          <a:p>
            <a:pPr marL="342900" indent="-342900" algn="l">
              <a:buFont typeface="Arial" panose="020B0604020202020204" pitchFamily="34" charset="0"/>
              <a:buChar char="•"/>
            </a:pPr>
            <a:r>
              <a:rPr lang="en-US" dirty="0" err="1"/>
              <a:t>boostrap</a:t>
            </a:r>
            <a:endParaRPr lang="en-US" dirty="0"/>
          </a:p>
        </p:txBody>
      </p:sp>
    </p:spTree>
    <p:extLst>
      <p:ext uri="{BB962C8B-B14F-4D97-AF65-F5344CB8AC3E}">
        <p14:creationId xmlns:p14="http://schemas.microsoft.com/office/powerpoint/2010/main" val="337357357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821"/>
          </a:xfrm>
        </p:spPr>
        <p:txBody>
          <a:bodyPr>
            <a:normAutofit fontScale="90000"/>
          </a:bodyPr>
          <a:lstStyle/>
          <a:p>
            <a:pPr lvl="2" algn="l" rtl="0">
              <a:lnSpc>
                <a:spcPct val="90000"/>
              </a:lnSpc>
              <a:spcBef>
                <a:spcPct val="0"/>
              </a:spcBef>
            </a:pPr>
            <a:r>
              <a:rPr lang="en-US" sz="4900" i="1" dirty="0">
                <a:effectLst>
                  <a:outerShdw blurRad="38100" dist="38100" dir="2700000" algn="tl">
                    <a:srgbClr val="000000">
                      <a:alpha val="43137"/>
                    </a:srgbClr>
                  </a:outerShdw>
                </a:effectLst>
                <a:latin typeface="+mn-lt"/>
              </a:rPr>
              <a:t>			</a:t>
            </a:r>
            <a:r>
              <a:rPr lang="en-US" sz="4900" i="1" dirty="0">
                <a:solidFill>
                  <a:schemeClr val="accent1"/>
                </a:solidFill>
                <a:effectLst>
                  <a:outerShdw blurRad="38100" dist="38100" dir="2700000" algn="tl">
                    <a:srgbClr val="000000">
                      <a:alpha val="43137"/>
                    </a:srgbClr>
                  </a:outerShdw>
                </a:effectLst>
                <a:latin typeface="+mn-lt"/>
              </a:rPr>
              <a:t>SOME OF MY WORKS</a:t>
            </a:r>
            <a:br>
              <a:rPr lang="en-US" dirty="0"/>
            </a:br>
            <a:endParaRPr lang="en-US" dirty="0"/>
          </a:p>
        </p:txBody>
      </p:sp>
      <p:sp>
        <p:nvSpPr>
          <p:cNvPr id="3" name="Content Placeholder 2"/>
          <p:cNvSpPr>
            <a:spLocks noGrp="1"/>
          </p:cNvSpPr>
          <p:nvPr>
            <p:ph idx="1"/>
          </p:nvPr>
        </p:nvSpPr>
        <p:spPr>
          <a:xfrm>
            <a:off x="838200" y="1068946"/>
            <a:ext cx="10515600" cy="6323528"/>
          </a:xfrm>
        </p:spPr>
        <p:txBody>
          <a:bodyPr>
            <a:normAutofit fontScale="62500" lnSpcReduction="20000"/>
          </a:bodyPr>
          <a:lstStyle/>
          <a:p>
            <a:pPr marL="0" indent="0">
              <a:buNone/>
            </a:pPr>
            <a:r>
              <a:rPr lang="en-US" sz="2600" i="1" dirty="0"/>
              <a:t>1. </a:t>
            </a:r>
            <a:r>
              <a:rPr lang="en-US" sz="3800" i="1" dirty="0">
                <a:effectLst>
                  <a:outerShdw blurRad="38100" dist="38100" dir="2700000" algn="tl">
                    <a:srgbClr val="000000">
                      <a:alpha val="43137"/>
                    </a:srgbClr>
                  </a:outerShdw>
                </a:effectLst>
              </a:rPr>
              <a:t>Sales Leads.</a:t>
            </a:r>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0" indent="0">
              <a:buNone/>
            </a:pPr>
            <a:endParaRPr lang="en-US" sz="2400" dirty="0"/>
          </a:p>
          <a:p>
            <a:pPr marL="0" indent="0">
              <a:buNone/>
            </a:pPr>
            <a:endParaRPr lang="en-US" sz="2400" dirty="0"/>
          </a:p>
          <a:p>
            <a:pPr marL="0" indent="0">
              <a:buNone/>
            </a:pPr>
            <a:r>
              <a:rPr lang="en-US" sz="3100" dirty="0"/>
              <a:t>Sales Leads module has two sections. </a:t>
            </a:r>
          </a:p>
          <a:p>
            <a:pPr lvl="1"/>
            <a:r>
              <a:rPr lang="en-US" sz="2900" dirty="0"/>
              <a:t>Sales Lead Entry</a:t>
            </a:r>
          </a:p>
          <a:p>
            <a:pPr lvl="1"/>
            <a:r>
              <a:rPr lang="en-US" sz="2900" dirty="0"/>
              <a:t>Sales Lead Listing</a:t>
            </a:r>
          </a:p>
          <a:p>
            <a:pPr marL="0" indent="0">
              <a:buNone/>
            </a:pPr>
            <a:r>
              <a:rPr lang="en-US" sz="3100" dirty="0"/>
              <a:t>Using this module user can create, view and edit sales orders for new product.</a:t>
            </a:r>
          </a:p>
          <a:p>
            <a:pPr marL="0" indent="0">
              <a:buNone/>
            </a:pPr>
            <a:endParaRPr lang="en-US" sz="2400" dirty="0"/>
          </a:p>
          <a:p>
            <a:pPr marL="0" indent="0">
              <a:buNone/>
            </a:pPr>
            <a:endParaRPr lang="en-US" sz="1800" dirty="0"/>
          </a:p>
          <a:p>
            <a:pPr marL="0" indent="0">
              <a:buNone/>
            </a:pPr>
            <a:r>
              <a:rPr lang="en-US" sz="2400" dirty="0"/>
              <a:t> </a:t>
            </a:r>
          </a:p>
          <a:p>
            <a:pPr marL="0" indent="0">
              <a:buNone/>
            </a:pPr>
            <a:endParaRPr lang="en-US" sz="2400" dirty="0"/>
          </a:p>
          <a:p>
            <a:pPr marL="0" indent="0">
              <a:buNone/>
            </a:pPr>
            <a:endParaRPr lang="en-US" sz="2400" dirty="0"/>
          </a:p>
        </p:txBody>
      </p:sp>
      <p:pic>
        <p:nvPicPr>
          <p:cNvPr id="5" name="Picture 4">
            <a:extLst>
              <a:ext uri="{FF2B5EF4-FFF2-40B4-BE49-F238E27FC236}">
                <a16:creationId xmlns:a16="http://schemas.microsoft.com/office/drawing/2014/main" id="{D998F771-7CAF-483E-9CE1-1603F833E3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649" y="1898326"/>
            <a:ext cx="5274873" cy="2650435"/>
          </a:xfrm>
          <a:prstGeom prst="rect">
            <a:avLst/>
          </a:prstGeom>
        </p:spPr>
      </p:pic>
      <p:pic>
        <p:nvPicPr>
          <p:cNvPr id="7" name="Picture 6">
            <a:extLst>
              <a:ext uri="{FF2B5EF4-FFF2-40B4-BE49-F238E27FC236}">
                <a16:creationId xmlns:a16="http://schemas.microsoft.com/office/drawing/2014/main" id="{ADF6948A-E0D4-430B-B76C-3E857FB982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3971" y="1898326"/>
            <a:ext cx="5274874" cy="2650435"/>
          </a:xfrm>
          <a:prstGeom prst="rect">
            <a:avLst/>
          </a:prstGeom>
        </p:spPr>
      </p:pic>
    </p:spTree>
    <p:extLst>
      <p:ext uri="{BB962C8B-B14F-4D97-AF65-F5344CB8AC3E}">
        <p14:creationId xmlns:p14="http://schemas.microsoft.com/office/powerpoint/2010/main" val="1660751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8034"/>
            <a:ext cx="10515600" cy="5648929"/>
          </a:xfrm>
        </p:spPr>
        <p:txBody>
          <a:bodyPr/>
          <a:lstStyle/>
          <a:p>
            <a:pPr marL="0" indent="0">
              <a:buNone/>
            </a:pPr>
            <a:r>
              <a:rPr lang="en-US" sz="2400" i="1" dirty="0">
                <a:effectLst>
                  <a:outerShdw blurRad="38100" dist="38100" dir="2700000" algn="tl">
                    <a:srgbClr val="000000">
                      <a:alpha val="43137"/>
                    </a:srgbClr>
                  </a:outerShdw>
                </a:effectLst>
              </a:rPr>
              <a:t>2. R &amp; D Approvals.</a:t>
            </a:r>
          </a:p>
          <a:p>
            <a:pPr marL="0" indent="0">
              <a:buNone/>
            </a:pPr>
            <a:r>
              <a:rPr lang="en-US" sz="2400" dirty="0"/>
              <a:t>	</a:t>
            </a:r>
            <a:r>
              <a:rPr lang="en-US" dirty="0"/>
              <a:t>This is a dashboard item.  Using this module an authorized user can approve or 	reject requested R &amp; D Jobs.</a:t>
            </a:r>
            <a:endParaRPr lang="en-US" sz="2400" i="1" dirty="0">
              <a:effectLst>
                <a:outerShdw blurRad="38100" dist="38100" dir="2700000" algn="tl">
                  <a:srgbClr val="000000">
                    <a:alpha val="43137"/>
                  </a:srgbClr>
                </a:outerShdw>
              </a:effectLst>
            </a:endParaRP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FBDB8DDE-7B42-4FB4-A50B-7D7BBBE62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508" y="2681120"/>
            <a:ext cx="8138875" cy="3771529"/>
          </a:xfrm>
          <a:prstGeom prst="rect">
            <a:avLst/>
          </a:prstGeom>
        </p:spPr>
      </p:pic>
    </p:spTree>
    <p:extLst>
      <p:ext uri="{BB962C8B-B14F-4D97-AF65-F5344CB8AC3E}">
        <p14:creationId xmlns:p14="http://schemas.microsoft.com/office/powerpoint/2010/main" val="1662783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3954</TotalTime>
  <Words>224</Words>
  <Application>Microsoft Office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Bookman Old Style</vt:lpstr>
      <vt:lpstr>Rockwell</vt:lpstr>
      <vt:lpstr>Wingdings</vt:lpstr>
      <vt:lpstr>Damask</vt:lpstr>
      <vt:lpstr>Industrial Training  at</vt:lpstr>
      <vt:lpstr>About Softknowedge</vt:lpstr>
      <vt:lpstr>Company Services</vt:lpstr>
      <vt:lpstr>  Company Products</vt:lpstr>
      <vt:lpstr>  Contributed Projects</vt:lpstr>
      <vt:lpstr>Contributed Projects</vt:lpstr>
      <vt:lpstr>Technologies</vt:lpstr>
      <vt:lpstr>   SOME OF MY WORKS </vt:lpstr>
      <vt:lpstr>PowerPoint Presentation</vt:lpstr>
      <vt:lpstr>PowerPoint Presentation</vt:lpstr>
      <vt:lpstr>PowerPoint Presentation</vt:lpstr>
      <vt:lpstr>PowerPoint Presentation</vt:lpstr>
      <vt:lpstr>Learning Outcome and Reflection</vt:lpstr>
      <vt:lpstr>   Conclusion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Training  at</dc:title>
  <dc:creator>Windows User</dc:creator>
  <cp:lastModifiedBy>User</cp:lastModifiedBy>
  <cp:revision>75</cp:revision>
  <dcterms:created xsi:type="dcterms:W3CDTF">2019-06-24T03:54:49Z</dcterms:created>
  <dcterms:modified xsi:type="dcterms:W3CDTF">2019-06-28T04:16:57Z</dcterms:modified>
</cp:coreProperties>
</file>