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2075092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8E86E5-826A-4D15-83F4-F995DF0F50C3}" type="datetimeFigureOut">
              <a:rPr lang="en-US" smtClean="0"/>
              <a:t>10/19/2019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532522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812131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64592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95168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2257155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004144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814829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53788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45155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97144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8E86E5-826A-4D15-83F4-F995DF0F50C3}" type="datetimeFigureOut">
              <a:rPr lang="en-US" smtClean="0"/>
              <a:t>10/19/2019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92566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8E86E5-826A-4D15-83F4-F995DF0F50C3}" type="datetimeFigureOut">
              <a:rPr lang="en-US" smtClean="0"/>
              <a:t>10/19/2019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4173850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034813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151865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F8E86E5-826A-4D15-83F4-F995DF0F50C3}" type="datetimeFigureOut">
              <a:rPr lang="en-US" smtClean="0"/>
              <a:t>10/19/2019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23095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8E86E5-826A-4D15-83F4-F995DF0F50C3}" type="datetimeFigureOut">
              <a:rPr lang="en-US" smtClean="0"/>
              <a:t>10/19/2019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B506-16D3-4F06-A01C-2CB81EBCD25E}" type="slidenum">
              <a:rPr lang="en-US" smtClean="0"/>
              <a:t>‹#›</a:t>
            </a:fld>
            <a:endParaRPr lang="en-US"/>
          </a:p>
        </p:txBody>
      </p:sp>
    </p:spTree>
    <p:extLst>
      <p:ext uri="{BB962C8B-B14F-4D97-AF65-F5344CB8AC3E}">
        <p14:creationId xmlns:p14="http://schemas.microsoft.com/office/powerpoint/2010/main" val="395685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F8E86E5-826A-4D15-83F4-F995DF0F50C3}" type="datetimeFigureOut">
              <a:rPr lang="en-US" smtClean="0"/>
              <a:t>10/19/2019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864B506-16D3-4F06-A01C-2CB81EBCD25E}" type="slidenum">
              <a:rPr lang="en-US" smtClean="0"/>
              <a:t>‹#›</a:t>
            </a:fld>
            <a:endParaRPr lang="en-US"/>
          </a:p>
        </p:txBody>
      </p:sp>
    </p:spTree>
    <p:extLst>
      <p:ext uri="{BB962C8B-B14F-4D97-AF65-F5344CB8AC3E}">
        <p14:creationId xmlns:p14="http://schemas.microsoft.com/office/powerpoint/2010/main" val="3271394004"/>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0CA7-711E-43BC-BDC7-AE5C7EAF681E}"/>
              </a:ext>
            </a:extLst>
          </p:cNvPr>
          <p:cNvSpPr>
            <a:spLocks noGrp="1"/>
          </p:cNvSpPr>
          <p:nvPr>
            <p:ph type="ctrTitle"/>
          </p:nvPr>
        </p:nvSpPr>
        <p:spPr>
          <a:xfrm>
            <a:off x="365760" y="279617"/>
            <a:ext cx="12070080" cy="2545347"/>
          </a:xfrm>
        </p:spPr>
        <p:txBody>
          <a:bodyPr>
            <a:normAutofit/>
          </a:bodyPr>
          <a:lstStyle/>
          <a:p>
            <a:r>
              <a:rPr lang="en-US" sz="5000" dirty="0"/>
              <a:t>Identifying Bot Accounts in Twitter Using Machine Learning Approaches</a:t>
            </a:r>
          </a:p>
        </p:txBody>
      </p:sp>
      <p:sp>
        <p:nvSpPr>
          <p:cNvPr id="3" name="Subtitle 2">
            <a:extLst>
              <a:ext uri="{FF2B5EF4-FFF2-40B4-BE49-F238E27FC236}">
                <a16:creationId xmlns:a16="http://schemas.microsoft.com/office/drawing/2014/main" id="{3D631891-355D-407A-B622-93915084783F}"/>
              </a:ext>
            </a:extLst>
          </p:cNvPr>
          <p:cNvSpPr>
            <a:spLocks noGrp="1"/>
          </p:cNvSpPr>
          <p:nvPr>
            <p:ph type="subTitle" idx="1"/>
          </p:nvPr>
        </p:nvSpPr>
        <p:spPr>
          <a:xfrm>
            <a:off x="3977640" y="3227214"/>
            <a:ext cx="4236720" cy="1611646"/>
          </a:xfrm>
        </p:spPr>
        <p:txBody>
          <a:bodyPr>
            <a:normAutofit fontScale="92500"/>
          </a:bodyPr>
          <a:lstStyle/>
          <a:p>
            <a:pPr algn="l"/>
            <a:r>
              <a:rPr lang="en-US" sz="3200" u="sng" dirty="0"/>
              <a:t>Supervisor</a:t>
            </a:r>
            <a:r>
              <a:rPr lang="en-US" sz="3200" dirty="0"/>
              <a:t>				           </a:t>
            </a:r>
          </a:p>
          <a:p>
            <a:pPr algn="l"/>
            <a:r>
              <a:rPr lang="en-US" sz="3200" dirty="0"/>
              <a:t>Dr. E. Y. A. Charles			</a:t>
            </a:r>
          </a:p>
        </p:txBody>
      </p:sp>
      <p:sp>
        <p:nvSpPr>
          <p:cNvPr id="4" name="Subtitle 2">
            <a:extLst>
              <a:ext uri="{FF2B5EF4-FFF2-40B4-BE49-F238E27FC236}">
                <a16:creationId xmlns:a16="http://schemas.microsoft.com/office/drawing/2014/main" id="{013E85A7-BC95-4A53-ACC4-952A8D095BC5}"/>
              </a:ext>
            </a:extLst>
          </p:cNvPr>
          <p:cNvSpPr txBox="1">
            <a:spLocks/>
          </p:cNvSpPr>
          <p:nvPr/>
        </p:nvSpPr>
        <p:spPr>
          <a:xfrm>
            <a:off x="7254240" y="5092349"/>
            <a:ext cx="4236720" cy="1611646"/>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3200" dirty="0"/>
              <a:t>		</a:t>
            </a:r>
          </a:p>
        </p:txBody>
      </p:sp>
      <p:sp>
        <p:nvSpPr>
          <p:cNvPr id="6" name="TextBox 5">
            <a:extLst>
              <a:ext uri="{FF2B5EF4-FFF2-40B4-BE49-F238E27FC236}">
                <a16:creationId xmlns:a16="http://schemas.microsoft.com/office/drawing/2014/main" id="{0FA798DB-E4B5-4A27-98E9-4FAB22CA551B}"/>
              </a:ext>
            </a:extLst>
          </p:cNvPr>
          <p:cNvSpPr txBox="1"/>
          <p:nvPr/>
        </p:nvSpPr>
        <p:spPr>
          <a:xfrm>
            <a:off x="8879840" y="5644172"/>
            <a:ext cx="3048000" cy="830997"/>
          </a:xfrm>
          <a:prstGeom prst="rect">
            <a:avLst/>
          </a:prstGeom>
          <a:noFill/>
        </p:spPr>
        <p:txBody>
          <a:bodyPr wrap="square" rtlCol="0">
            <a:spAutoFit/>
          </a:bodyPr>
          <a:lstStyle/>
          <a:p>
            <a:r>
              <a:rPr lang="en-US" sz="2400" dirty="0"/>
              <a:t>Ajaya Karki</a:t>
            </a:r>
          </a:p>
          <a:p>
            <a:r>
              <a:rPr lang="en-US" sz="2400" dirty="0"/>
              <a:t>2015/CSC/FS/040</a:t>
            </a:r>
          </a:p>
        </p:txBody>
      </p:sp>
    </p:spTree>
    <p:extLst>
      <p:ext uri="{BB962C8B-B14F-4D97-AF65-F5344CB8AC3E}">
        <p14:creationId xmlns:p14="http://schemas.microsoft.com/office/powerpoint/2010/main" val="3307753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C9876-9918-4522-B841-963E9FA2EB3C}"/>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EED7F452-5BB1-4DE7-88BF-6CAAC90D6A19}"/>
              </a:ext>
            </a:extLst>
          </p:cNvPr>
          <p:cNvSpPr>
            <a:spLocks noGrp="1"/>
          </p:cNvSpPr>
          <p:nvPr>
            <p:ph idx="1"/>
          </p:nvPr>
        </p:nvSpPr>
        <p:spPr/>
        <p:txBody>
          <a:bodyPr/>
          <a:lstStyle/>
          <a:p>
            <a:pPr algn="just"/>
            <a:r>
              <a:rPr lang="en-US" dirty="0"/>
              <a:t>More than 50% of the activity on Twitter comes from “bots” algorithmically-automated accounts created to advertise products, distribute spam, or sway public opinion, which makes people financially or mentally vulnerable and also has adverse effect on election campaign.</a:t>
            </a:r>
          </a:p>
          <a:p>
            <a:pPr algn="just"/>
            <a:r>
              <a:rPr lang="en-US" dirty="0"/>
              <a:t>So, detecting bots is necessary in order to identify bad actors in the “Twitter-verse” and protect genuine users from misinformation and malicious intents. </a:t>
            </a:r>
          </a:p>
        </p:txBody>
      </p:sp>
    </p:spTree>
    <p:extLst>
      <p:ext uri="{BB962C8B-B14F-4D97-AF65-F5344CB8AC3E}">
        <p14:creationId xmlns:p14="http://schemas.microsoft.com/office/powerpoint/2010/main" val="3943599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14424-B10F-4345-9C57-201C413459E8}"/>
              </a:ext>
            </a:extLst>
          </p:cNvPr>
          <p:cNvSpPr>
            <a:spLocks noGrp="1"/>
          </p:cNvSpPr>
          <p:nvPr>
            <p:ph type="title"/>
          </p:nvPr>
        </p:nvSpPr>
        <p:spPr/>
        <p:txBody>
          <a:bodyPr/>
          <a:lstStyle/>
          <a:p>
            <a:r>
              <a:rPr lang="en-US" dirty="0"/>
              <a:t>Earlier Work</a:t>
            </a:r>
          </a:p>
        </p:txBody>
      </p:sp>
      <p:sp>
        <p:nvSpPr>
          <p:cNvPr id="3" name="Content Placeholder 2">
            <a:extLst>
              <a:ext uri="{FF2B5EF4-FFF2-40B4-BE49-F238E27FC236}">
                <a16:creationId xmlns:a16="http://schemas.microsoft.com/office/drawing/2014/main" id="{BC76F5A8-3A95-447D-B7EF-4FB9DBF8BDDD}"/>
              </a:ext>
            </a:extLst>
          </p:cNvPr>
          <p:cNvSpPr>
            <a:spLocks noGrp="1"/>
          </p:cNvSpPr>
          <p:nvPr>
            <p:ph idx="1"/>
          </p:nvPr>
        </p:nvSpPr>
        <p:spPr>
          <a:xfrm>
            <a:off x="838200" y="1825625"/>
            <a:ext cx="9677400" cy="2766695"/>
          </a:xfrm>
        </p:spPr>
        <p:txBody>
          <a:bodyPr/>
          <a:lstStyle/>
          <a:p>
            <a:pPr marL="0" indent="0" algn="just">
              <a:buNone/>
            </a:pPr>
            <a:r>
              <a:rPr lang="en-US" dirty="0"/>
              <a:t>Research has been done on this field previously using Neural Network along with GBM and Logistic Regression where NN got the best F-score, the GBM model had a greater AUPRC and better accuracy for its most confident positive prediction. And Gradient Boosting Classifier is a state of art model for this identification model.</a:t>
            </a:r>
          </a:p>
        </p:txBody>
      </p:sp>
    </p:spTree>
    <p:extLst>
      <p:ext uri="{BB962C8B-B14F-4D97-AF65-F5344CB8AC3E}">
        <p14:creationId xmlns:p14="http://schemas.microsoft.com/office/powerpoint/2010/main" val="1408415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8BCDC-7665-4DAD-B113-5E1F9171F0BF}"/>
              </a:ext>
            </a:extLst>
          </p:cNvPr>
          <p:cNvSpPr>
            <a:spLocks noGrp="1"/>
          </p:cNvSpPr>
          <p:nvPr>
            <p:ph type="title"/>
          </p:nvPr>
        </p:nvSpPr>
        <p:spPr/>
        <p:txBody>
          <a:bodyPr/>
          <a:lstStyle/>
          <a:p>
            <a:r>
              <a:rPr lang="en-US" dirty="0"/>
              <a:t>Research Improvement Target</a:t>
            </a:r>
          </a:p>
        </p:txBody>
      </p:sp>
      <p:sp>
        <p:nvSpPr>
          <p:cNvPr id="3" name="Content Placeholder 2">
            <a:extLst>
              <a:ext uri="{FF2B5EF4-FFF2-40B4-BE49-F238E27FC236}">
                <a16:creationId xmlns:a16="http://schemas.microsoft.com/office/drawing/2014/main" id="{9ECD89C4-97B7-472B-AF4C-92948320B316}"/>
              </a:ext>
            </a:extLst>
          </p:cNvPr>
          <p:cNvSpPr>
            <a:spLocks noGrp="1"/>
          </p:cNvSpPr>
          <p:nvPr>
            <p:ph idx="1"/>
          </p:nvPr>
        </p:nvSpPr>
        <p:spPr/>
        <p:txBody>
          <a:bodyPr>
            <a:normAutofit/>
          </a:bodyPr>
          <a:lstStyle/>
          <a:p>
            <a:pPr algn="just"/>
            <a:r>
              <a:rPr lang="en-US" dirty="0"/>
              <a:t>Since they have the gap to be filled for the research they have done as it was completed with just collecting data like user statistics(verification status, followers count, favorites count)  and tweet statistics(No. of mention per tweet, No. of hashtags etc.) we can still improve this using text based features.</a:t>
            </a:r>
          </a:p>
          <a:p>
            <a:pPr algn="just"/>
            <a:r>
              <a:rPr lang="en-US" dirty="0"/>
              <a:t>We can explore the tweet sentiment, topic extraction, words used and further help to improve the prediction accuracy. For this which technique would be better suitable this need to be identified.</a:t>
            </a:r>
          </a:p>
          <a:p>
            <a:pPr algn="just"/>
            <a:r>
              <a:rPr lang="en-US" dirty="0"/>
              <a:t>We can improve the Decision Model. </a:t>
            </a:r>
          </a:p>
        </p:txBody>
      </p:sp>
    </p:spTree>
    <p:extLst>
      <p:ext uri="{BB962C8B-B14F-4D97-AF65-F5344CB8AC3E}">
        <p14:creationId xmlns:p14="http://schemas.microsoft.com/office/powerpoint/2010/main" val="2259926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D6A10-BDE0-40C6-A7E8-FC4F40CF0D68}"/>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EF8BB637-06A8-4C82-8E85-60A94D37912B}"/>
              </a:ext>
            </a:extLst>
          </p:cNvPr>
          <p:cNvSpPr>
            <a:spLocks noGrp="1"/>
          </p:cNvSpPr>
          <p:nvPr>
            <p:ph idx="1"/>
          </p:nvPr>
        </p:nvSpPr>
        <p:spPr>
          <a:xfrm>
            <a:off x="1103312" y="2052919"/>
            <a:ext cx="8946541" cy="1711214"/>
          </a:xfrm>
        </p:spPr>
        <p:txBody>
          <a:bodyPr/>
          <a:lstStyle/>
          <a:p>
            <a:r>
              <a:rPr lang="en-US" dirty="0"/>
              <a:t>Random Forest</a:t>
            </a:r>
          </a:p>
          <a:p>
            <a:r>
              <a:rPr lang="en-US" dirty="0"/>
              <a:t>Support Vector Machine (SVM)</a:t>
            </a:r>
          </a:p>
          <a:p>
            <a:r>
              <a:rPr lang="en-US" dirty="0"/>
              <a:t>Artificial Neural Network (ANN) </a:t>
            </a:r>
          </a:p>
        </p:txBody>
      </p:sp>
    </p:spTree>
    <p:extLst>
      <p:ext uri="{BB962C8B-B14F-4D97-AF65-F5344CB8AC3E}">
        <p14:creationId xmlns:p14="http://schemas.microsoft.com/office/powerpoint/2010/main" val="41503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8A038-E0C8-41E9-97CB-2B67E3DE9904}"/>
              </a:ext>
            </a:extLst>
          </p:cNvPr>
          <p:cNvSpPr>
            <a:spLocks noGrp="1"/>
          </p:cNvSpPr>
          <p:nvPr>
            <p:ph type="title"/>
          </p:nvPr>
        </p:nvSpPr>
        <p:spPr/>
        <p:txBody>
          <a:bodyPr/>
          <a:lstStyle/>
          <a:p>
            <a:r>
              <a:rPr lang="en-US" dirty="0"/>
              <a:t>Available Public Data Sets</a:t>
            </a:r>
          </a:p>
        </p:txBody>
      </p:sp>
      <p:sp>
        <p:nvSpPr>
          <p:cNvPr id="3" name="Content Placeholder 2">
            <a:extLst>
              <a:ext uri="{FF2B5EF4-FFF2-40B4-BE49-F238E27FC236}">
                <a16:creationId xmlns:a16="http://schemas.microsoft.com/office/drawing/2014/main" id="{C6C4A909-8599-4F31-9962-35C0A0403B38}"/>
              </a:ext>
            </a:extLst>
          </p:cNvPr>
          <p:cNvSpPr>
            <a:spLocks noGrp="1"/>
          </p:cNvSpPr>
          <p:nvPr>
            <p:ph idx="1"/>
          </p:nvPr>
        </p:nvSpPr>
        <p:spPr>
          <a:xfrm>
            <a:off x="1103312" y="2052918"/>
            <a:ext cx="8946541" cy="3257019"/>
          </a:xfrm>
        </p:spPr>
        <p:txBody>
          <a:bodyPr>
            <a:normAutofit/>
          </a:bodyPr>
          <a:lstStyle/>
          <a:p>
            <a:pPr marL="0" indent="0" algn="just">
              <a:buNone/>
            </a:pPr>
            <a:r>
              <a:rPr lang="en-US" dirty="0"/>
              <a:t>From the reference of previous research, I have got updated public datasets “Bot repository” hosted by Indiana University.</a:t>
            </a:r>
          </a:p>
          <a:p>
            <a:pPr marL="0" indent="0" algn="just">
              <a:buNone/>
            </a:pPr>
            <a:r>
              <a:rPr lang="en-US" dirty="0"/>
              <a:t>It has several data regarding various aspects which will be helpful for conducting test in wide range. It has information and tweets for nearly 6000 accounts collected between 2009 and 2018</a:t>
            </a:r>
          </a:p>
          <a:p>
            <a:pPr marL="0" indent="0" algn="just">
              <a:buNone/>
            </a:pPr>
            <a:endParaRPr lang="en-US" dirty="0"/>
          </a:p>
        </p:txBody>
      </p:sp>
    </p:spTree>
    <p:extLst>
      <p:ext uri="{BB962C8B-B14F-4D97-AF65-F5344CB8AC3E}">
        <p14:creationId xmlns:p14="http://schemas.microsoft.com/office/powerpoint/2010/main" val="1587803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8E8BC-604E-45B3-9380-99E3E3F5B19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D313FDF-81CE-402C-940C-BE7BBF2B1ED3}"/>
              </a:ext>
            </a:extLst>
          </p:cNvPr>
          <p:cNvSpPr>
            <a:spLocks noGrp="1"/>
          </p:cNvSpPr>
          <p:nvPr>
            <p:ph idx="1"/>
          </p:nvPr>
        </p:nvSpPr>
        <p:spPr>
          <a:xfrm>
            <a:off x="304659" y="1624655"/>
            <a:ext cx="10563969" cy="4195481"/>
          </a:xfrm>
        </p:spPr>
        <p:txBody>
          <a:bodyPr/>
          <a:lstStyle/>
          <a:p>
            <a:pPr marL="0" indent="0" algn="just">
              <a:buNone/>
            </a:pPr>
            <a:endParaRPr lang="en-US" dirty="0"/>
          </a:p>
          <a:p>
            <a:pPr algn="just"/>
            <a:r>
              <a:rPr lang="en-US" dirty="0"/>
              <a:t>Sahil Nayyar, Jessica </a:t>
            </a:r>
            <a:r>
              <a:rPr lang="en-US" dirty="0" err="1"/>
              <a:t>Wetstone</a:t>
            </a:r>
            <a:r>
              <a:rPr lang="en-US" dirty="0"/>
              <a:t>. “I Spot a Bot: Building a binary classifier to detect bots on Twitter.” 2017.</a:t>
            </a:r>
          </a:p>
          <a:p>
            <a:pPr algn="just"/>
            <a:r>
              <a:rPr lang="en-US" dirty="0" err="1"/>
              <a:t>Varol</a:t>
            </a:r>
            <a:r>
              <a:rPr lang="en-US" dirty="0"/>
              <a:t>, </a:t>
            </a:r>
            <a:r>
              <a:rPr lang="en-US" dirty="0" err="1"/>
              <a:t>Onur</a:t>
            </a:r>
            <a:r>
              <a:rPr lang="en-US" dirty="0"/>
              <a:t>, Emilio Ferrara, Clayton A. Davis, Filippo </a:t>
            </a:r>
            <a:r>
              <a:rPr lang="en-US" dirty="0" err="1"/>
              <a:t>Menczer</a:t>
            </a:r>
            <a:r>
              <a:rPr lang="en-US" dirty="0"/>
              <a:t>, and Alessandro </a:t>
            </a:r>
            <a:r>
              <a:rPr lang="en-US" dirty="0" err="1"/>
              <a:t>Flammini</a:t>
            </a:r>
            <a:r>
              <a:rPr lang="en-US" dirty="0"/>
              <a:t>. "Online Human-Bot Interactions: Detection, Estimation, and Characterization." ICWSM, 2017.</a:t>
            </a:r>
          </a:p>
          <a:p>
            <a:pPr algn="just"/>
            <a:r>
              <a:rPr lang="en-US" dirty="0" err="1"/>
              <a:t>Gorwa</a:t>
            </a:r>
            <a:r>
              <a:rPr lang="en-US" dirty="0"/>
              <a:t>, Robert. “Twitter has a bot problem and Wikipedia might be the solution”. Quartz Media, 2017. </a:t>
            </a:r>
          </a:p>
          <a:p>
            <a:pPr marL="0" indent="0" algn="just">
              <a:buNone/>
            </a:pPr>
            <a:endParaRPr lang="en-US" dirty="0"/>
          </a:p>
          <a:p>
            <a:pPr algn="just"/>
            <a:endParaRPr lang="en-US" dirty="0"/>
          </a:p>
        </p:txBody>
      </p:sp>
    </p:spTree>
    <p:extLst>
      <p:ext uri="{BB962C8B-B14F-4D97-AF65-F5344CB8AC3E}">
        <p14:creationId xmlns:p14="http://schemas.microsoft.com/office/powerpoint/2010/main" val="8840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0DF39-7CA4-4C0B-B92F-CC99A5516C69}"/>
              </a:ext>
            </a:extLst>
          </p:cNvPr>
          <p:cNvSpPr>
            <a:spLocks noGrp="1"/>
          </p:cNvSpPr>
          <p:nvPr>
            <p:ph type="title"/>
          </p:nvPr>
        </p:nvSpPr>
        <p:spPr>
          <a:xfrm>
            <a:off x="838200" y="3306445"/>
            <a:ext cx="10515600" cy="1325563"/>
          </a:xfrm>
        </p:spPr>
        <p:txBody>
          <a:bodyPr>
            <a:normAutofit fontScale="90000"/>
          </a:bodyPr>
          <a:lstStyle/>
          <a:p>
            <a:pPr algn="ctr"/>
            <a:r>
              <a:rPr lang="en-US" dirty="0"/>
              <a:t>Thank You</a:t>
            </a:r>
            <a:br>
              <a:rPr lang="en-US" dirty="0"/>
            </a:br>
            <a:endParaRPr lang="en-US" dirty="0"/>
          </a:p>
        </p:txBody>
      </p:sp>
    </p:spTree>
    <p:extLst>
      <p:ext uri="{BB962C8B-B14F-4D97-AF65-F5344CB8AC3E}">
        <p14:creationId xmlns:p14="http://schemas.microsoft.com/office/powerpoint/2010/main" val="11076691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177</TotalTime>
  <Words>414</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Identifying Bot Accounts in Twitter Using Machine Learning Approaches</vt:lpstr>
      <vt:lpstr>Motivation</vt:lpstr>
      <vt:lpstr>Earlier Work</vt:lpstr>
      <vt:lpstr>Research Improvement Target</vt:lpstr>
      <vt:lpstr>Methodology</vt:lpstr>
      <vt:lpstr>Available Public Data Sets</vt:lpstr>
      <vt:lpstr>References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Ajaya Karki</dc:creator>
  <cp:lastModifiedBy>Ajaya Karki</cp:lastModifiedBy>
  <cp:revision>18</cp:revision>
  <dcterms:created xsi:type="dcterms:W3CDTF">2019-10-19T03:35:22Z</dcterms:created>
  <dcterms:modified xsi:type="dcterms:W3CDTF">2019-10-19T07:50:30Z</dcterms:modified>
</cp:coreProperties>
</file>