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4" r:id="rId4"/>
    <p:sldId id="262" r:id="rId5"/>
    <p:sldId id="257" r:id="rId6"/>
    <p:sldId id="258" r:id="rId7"/>
    <p:sldId id="259" r:id="rId8"/>
    <p:sldId id="260"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6A204B-7C13-4826-A23B-9B02E7133ABE}"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3585198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A204B-7C13-4826-A23B-9B02E7133ABE}"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3376263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A204B-7C13-4826-A23B-9B02E7133ABE}"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1860309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6A204B-7C13-4826-A23B-9B02E7133ABE}"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141971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6A204B-7C13-4826-A23B-9B02E7133ABE}" type="datetimeFigureOut">
              <a:rPr lang="en-US" smtClean="0"/>
              <a:t>10/17/2019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380343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6A204B-7C13-4826-A23B-9B02E7133ABE}"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391008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6A204B-7C13-4826-A23B-9B02E7133ABE}" type="datetimeFigureOut">
              <a:rPr lang="en-US" smtClean="0"/>
              <a:t>10/17/2019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2948677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6A204B-7C13-4826-A23B-9B02E7133ABE}" type="datetimeFigureOut">
              <a:rPr lang="en-US" smtClean="0"/>
              <a:t>10/17/2019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206007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6A204B-7C13-4826-A23B-9B02E7133ABE}" type="datetimeFigureOut">
              <a:rPr lang="en-US" smtClean="0"/>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445572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6A204B-7C13-4826-A23B-9B02E7133ABE}"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337574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6A204B-7C13-4826-A23B-9B02E7133ABE}" type="datetimeFigureOut">
              <a:rPr lang="en-US" smtClean="0"/>
              <a:t>10/17/2019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5A104-C242-4AE2-99D9-A2889B36AB4A}" type="slidenum">
              <a:rPr lang="en-US" smtClean="0"/>
              <a:t>‹#›</a:t>
            </a:fld>
            <a:endParaRPr lang="en-US"/>
          </a:p>
        </p:txBody>
      </p:sp>
    </p:spTree>
    <p:extLst>
      <p:ext uri="{BB962C8B-B14F-4D97-AF65-F5344CB8AC3E}">
        <p14:creationId xmlns:p14="http://schemas.microsoft.com/office/powerpoint/2010/main" val="3938893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6A204B-7C13-4826-A23B-9B02E7133ABE}" type="datetimeFigureOut">
              <a:rPr lang="en-US" smtClean="0"/>
              <a:t>10/17/2019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15A104-C242-4AE2-99D9-A2889B36AB4A}" type="slidenum">
              <a:rPr lang="en-US" smtClean="0"/>
              <a:t>‹#›</a:t>
            </a:fld>
            <a:endParaRPr lang="en-US"/>
          </a:p>
        </p:txBody>
      </p:sp>
    </p:spTree>
    <p:extLst>
      <p:ext uri="{BB962C8B-B14F-4D97-AF65-F5344CB8AC3E}">
        <p14:creationId xmlns:p14="http://schemas.microsoft.com/office/powerpoint/2010/main" val="2558110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smtClean="0">
                <a:solidFill>
                  <a:schemeClr val="accent1">
                    <a:lumMod val="50000"/>
                  </a:schemeClr>
                </a:solidFill>
                <a:latin typeface="Berlin Sans FB Demi" panose="020E0802020502020306" pitchFamily="34" charset="0"/>
              </a:rPr>
              <a:t>VISUAL OBJECT TRACKING USING DEEP LEARNING</a:t>
            </a:r>
            <a:endParaRPr lang="en-US" dirty="0">
              <a:solidFill>
                <a:schemeClr val="accent1">
                  <a:lumMod val="50000"/>
                </a:schemeClr>
              </a:solidFill>
              <a:latin typeface="Berlin Sans FB Demi" panose="020E0802020502020306" pitchFamily="34" charset="0"/>
            </a:endParaRPr>
          </a:p>
        </p:txBody>
      </p:sp>
      <p:sp>
        <p:nvSpPr>
          <p:cNvPr id="3" name="Subtitle 2"/>
          <p:cNvSpPr>
            <a:spLocks noGrp="1"/>
          </p:cNvSpPr>
          <p:nvPr>
            <p:ph type="subTitle" idx="1"/>
          </p:nvPr>
        </p:nvSpPr>
        <p:spPr>
          <a:xfrm>
            <a:off x="3216323" y="4176216"/>
            <a:ext cx="6200632" cy="696036"/>
          </a:xfrm>
        </p:spPr>
        <p:txBody>
          <a:bodyPr>
            <a:normAutofit fontScale="85000" lnSpcReduction="20000"/>
          </a:bodyPr>
          <a:lstStyle/>
          <a:p>
            <a:r>
              <a:rPr lang="en-US" dirty="0" smtClean="0"/>
              <a:t>Supervisors:- </a:t>
            </a:r>
          </a:p>
          <a:p>
            <a:r>
              <a:rPr lang="en-US" b="1" dirty="0" smtClean="0"/>
              <a:t>Dr. A. </a:t>
            </a:r>
            <a:r>
              <a:rPr lang="en-US" b="1" dirty="0" err="1" smtClean="0"/>
              <a:t>Ramanan</a:t>
            </a:r>
            <a:r>
              <a:rPr lang="en-US" b="1" dirty="0" smtClean="0"/>
              <a:t>, Dr. T. </a:t>
            </a:r>
            <a:r>
              <a:rPr lang="en-US" b="1" dirty="0" err="1" smtClean="0"/>
              <a:t>Kokul</a:t>
            </a:r>
            <a:endParaRPr lang="en-US" b="1" dirty="0"/>
          </a:p>
        </p:txBody>
      </p:sp>
      <p:sp>
        <p:nvSpPr>
          <p:cNvPr id="4" name="TextBox 3"/>
          <p:cNvSpPr txBox="1"/>
          <p:nvPr/>
        </p:nvSpPr>
        <p:spPr>
          <a:xfrm>
            <a:off x="10032275" y="5827594"/>
            <a:ext cx="1950460" cy="584775"/>
          </a:xfrm>
          <a:prstGeom prst="rect">
            <a:avLst/>
          </a:prstGeom>
          <a:noFill/>
        </p:spPr>
        <p:txBody>
          <a:bodyPr wrap="square" rtlCol="0">
            <a:spAutoFit/>
          </a:bodyPr>
          <a:lstStyle/>
          <a:p>
            <a:pPr algn="ctr"/>
            <a:r>
              <a:rPr lang="en-US" sz="1600" dirty="0" smtClean="0"/>
              <a:t>Justus </a:t>
            </a:r>
            <a:r>
              <a:rPr lang="en-US" sz="1600" dirty="0" err="1" smtClean="0"/>
              <a:t>Nithushan</a:t>
            </a:r>
            <a:endParaRPr lang="en-US" sz="1600" dirty="0" smtClean="0"/>
          </a:p>
          <a:p>
            <a:pPr algn="ctr"/>
            <a:r>
              <a:rPr lang="en-US" sz="1600" dirty="0" smtClean="0"/>
              <a:t>2015/CSC/032</a:t>
            </a:r>
            <a:endParaRPr lang="en-US" sz="1600" dirty="0"/>
          </a:p>
        </p:txBody>
      </p:sp>
    </p:spTree>
    <p:extLst>
      <p:ext uri="{BB962C8B-B14F-4D97-AF65-F5344CB8AC3E}">
        <p14:creationId xmlns:p14="http://schemas.microsoft.com/office/powerpoint/2010/main" val="41558539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4"/>
                </a:solidFill>
              </a:rPr>
              <a:t>DEFINITION</a:t>
            </a:r>
            <a:endParaRPr lang="en-US" b="1" u="sng" dirty="0">
              <a:solidFill>
                <a:schemeClr val="accent4"/>
              </a:solidFill>
            </a:endParaRPr>
          </a:p>
        </p:txBody>
      </p:sp>
      <p:sp>
        <p:nvSpPr>
          <p:cNvPr id="3" name="Content Placeholder 2"/>
          <p:cNvSpPr>
            <a:spLocks noGrp="1"/>
          </p:cNvSpPr>
          <p:nvPr>
            <p:ph idx="1"/>
          </p:nvPr>
        </p:nvSpPr>
        <p:spPr>
          <a:xfrm>
            <a:off x="838200" y="2650354"/>
            <a:ext cx="10515600" cy="1203189"/>
          </a:xfrm>
        </p:spPr>
        <p:txBody>
          <a:bodyPr/>
          <a:lstStyle/>
          <a:p>
            <a:pPr marL="0" indent="0" algn="ctr">
              <a:buNone/>
            </a:pPr>
            <a:r>
              <a:rPr lang="en-US" dirty="0" smtClean="0"/>
              <a:t>Object tracking is the process locating a specified moving object in a video sequence</a:t>
            </a:r>
          </a:p>
          <a:p>
            <a:endParaRPr lang="en-US" dirty="0" smtClean="0"/>
          </a:p>
          <a:p>
            <a:endParaRPr lang="en-US" dirty="0"/>
          </a:p>
        </p:txBody>
      </p:sp>
    </p:spTree>
    <p:extLst>
      <p:ext uri="{BB962C8B-B14F-4D97-AF65-F5344CB8AC3E}">
        <p14:creationId xmlns:p14="http://schemas.microsoft.com/office/powerpoint/2010/main" val="3972282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4"/>
                </a:solidFill>
              </a:rPr>
              <a:t>APPLICATIONS</a:t>
            </a:r>
            <a:endParaRPr lang="en-US" b="1" u="sng" dirty="0">
              <a:solidFill>
                <a:schemeClr val="accent4"/>
              </a:solidFill>
            </a:endParaRPr>
          </a:p>
        </p:txBody>
      </p:sp>
      <p:sp>
        <p:nvSpPr>
          <p:cNvPr id="3" name="Content Placeholder 2"/>
          <p:cNvSpPr>
            <a:spLocks noGrp="1"/>
          </p:cNvSpPr>
          <p:nvPr>
            <p:ph idx="1"/>
          </p:nvPr>
        </p:nvSpPr>
        <p:spPr>
          <a:xfrm>
            <a:off x="838200" y="2256699"/>
            <a:ext cx="10515600" cy="4351338"/>
          </a:xfrm>
        </p:spPr>
        <p:txBody>
          <a:bodyPr/>
          <a:lstStyle/>
          <a:p>
            <a:r>
              <a:rPr lang="en-US" dirty="0" smtClean="0"/>
              <a:t>Video surveillance</a:t>
            </a:r>
          </a:p>
          <a:p>
            <a:r>
              <a:rPr lang="en-US" dirty="0" smtClean="0"/>
              <a:t>Abnormal event detection</a:t>
            </a:r>
          </a:p>
          <a:p>
            <a:r>
              <a:rPr lang="en-US" dirty="0" smtClean="0"/>
              <a:t>Traffic monitoring</a:t>
            </a:r>
          </a:p>
          <a:p>
            <a:r>
              <a:rPr lang="en-US" dirty="0" smtClean="0"/>
              <a:t>Sport analysis</a:t>
            </a:r>
          </a:p>
          <a:p>
            <a:r>
              <a:rPr lang="en-US" dirty="0" smtClean="0"/>
              <a:t>Medical </a:t>
            </a:r>
            <a:r>
              <a:rPr lang="en-US" dirty="0"/>
              <a:t>imaging</a:t>
            </a:r>
          </a:p>
        </p:txBody>
      </p:sp>
    </p:spTree>
    <p:extLst>
      <p:ext uri="{BB962C8B-B14F-4D97-AF65-F5344CB8AC3E}">
        <p14:creationId xmlns:p14="http://schemas.microsoft.com/office/powerpoint/2010/main" val="1123661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4"/>
                </a:solidFill>
              </a:rPr>
              <a:t>STEPS</a:t>
            </a:r>
            <a:endParaRPr lang="en-US" b="1" u="sng" dirty="0">
              <a:solidFill>
                <a:schemeClr val="accent4"/>
              </a:solidFill>
            </a:endParaRPr>
          </a:p>
        </p:txBody>
      </p:sp>
      <p:sp>
        <p:nvSpPr>
          <p:cNvPr id="3" name="Content Placeholder 2"/>
          <p:cNvSpPr>
            <a:spLocks noGrp="1"/>
          </p:cNvSpPr>
          <p:nvPr>
            <p:ph idx="1"/>
          </p:nvPr>
        </p:nvSpPr>
        <p:spPr>
          <a:xfrm>
            <a:off x="838200" y="2348139"/>
            <a:ext cx="10515600" cy="3229701"/>
          </a:xfrm>
        </p:spPr>
        <p:txBody>
          <a:bodyPr>
            <a:normAutofit/>
          </a:bodyPr>
          <a:lstStyle/>
          <a:p>
            <a:pPr marL="342900" indent="-342900">
              <a:buAutoNum type="arabicPeriod"/>
            </a:pPr>
            <a:r>
              <a:rPr lang="en-US" sz="2400" dirty="0" smtClean="0"/>
              <a:t>Target Initialization</a:t>
            </a:r>
          </a:p>
          <a:p>
            <a:pPr lvl="1">
              <a:buFont typeface="Wingdings" panose="05000000000000000000" pitchFamily="2" charset="2"/>
              <a:buChar char="Ø"/>
            </a:pPr>
            <a:r>
              <a:rPr lang="en-US" dirty="0"/>
              <a:t> </a:t>
            </a:r>
            <a:r>
              <a:rPr lang="en-US" sz="1800" dirty="0" smtClean="0"/>
              <a:t>Defining </a:t>
            </a:r>
            <a:r>
              <a:rPr lang="en-US" sz="1800" dirty="0"/>
              <a:t>the initial state of the target by drawing a bounding box around </a:t>
            </a:r>
            <a:r>
              <a:rPr lang="en-US" sz="1800" dirty="0" smtClean="0"/>
              <a:t>it.</a:t>
            </a:r>
          </a:p>
          <a:p>
            <a:pPr marL="342900" indent="-342900">
              <a:buAutoNum type="arabicPeriod"/>
            </a:pPr>
            <a:r>
              <a:rPr lang="en-US" sz="2400" dirty="0" smtClean="0"/>
              <a:t>Appearance modelling</a:t>
            </a:r>
          </a:p>
          <a:p>
            <a:pPr lvl="1">
              <a:buFont typeface="Wingdings" panose="05000000000000000000" pitchFamily="2" charset="2"/>
              <a:buChar char="Ø"/>
            </a:pPr>
            <a:r>
              <a:rPr lang="en-US" sz="1800" dirty="0" smtClean="0"/>
              <a:t> Learning the visual </a:t>
            </a:r>
            <a:r>
              <a:rPr lang="en-US" sz="1800" dirty="0"/>
              <a:t>appearance of the </a:t>
            </a:r>
            <a:r>
              <a:rPr lang="en-US" sz="1800" dirty="0" smtClean="0"/>
              <a:t>object</a:t>
            </a:r>
          </a:p>
          <a:p>
            <a:pPr marL="342900" indent="-342900">
              <a:buAutoNum type="arabicPeriod"/>
            </a:pPr>
            <a:r>
              <a:rPr lang="en-US" sz="2400" dirty="0" smtClean="0"/>
              <a:t>Motion Estimation</a:t>
            </a:r>
          </a:p>
          <a:p>
            <a:pPr lvl="1">
              <a:buFont typeface="Wingdings" panose="05000000000000000000" pitchFamily="2" charset="2"/>
              <a:buChar char="Ø"/>
            </a:pPr>
            <a:r>
              <a:rPr lang="en-US" sz="1800" dirty="0" smtClean="0"/>
              <a:t>Learning </a:t>
            </a:r>
            <a:r>
              <a:rPr lang="en-US" sz="1800" dirty="0"/>
              <a:t>to predict a zone where the target is most likely to be present</a:t>
            </a:r>
            <a:endParaRPr lang="en-US" sz="1800" dirty="0" smtClean="0"/>
          </a:p>
          <a:p>
            <a:pPr marL="342900" indent="-342900">
              <a:buAutoNum type="arabicPeriod"/>
            </a:pPr>
            <a:r>
              <a:rPr lang="en-US" sz="2400" dirty="0" smtClean="0"/>
              <a:t>Target positioning</a:t>
            </a:r>
          </a:p>
          <a:p>
            <a:pPr lvl="1">
              <a:buFont typeface="Wingdings" panose="05000000000000000000" pitchFamily="2" charset="2"/>
              <a:buChar char="Ø"/>
            </a:pPr>
            <a:r>
              <a:rPr lang="en-US" sz="1800" dirty="0" smtClean="0"/>
              <a:t>Using the visual </a:t>
            </a:r>
            <a:r>
              <a:rPr lang="en-US" sz="1800" dirty="0"/>
              <a:t>model </a:t>
            </a:r>
            <a:r>
              <a:rPr lang="en-US" sz="1800" dirty="0" smtClean="0"/>
              <a:t>to lock </a:t>
            </a:r>
            <a:r>
              <a:rPr lang="en-US" sz="1800" dirty="0"/>
              <a:t>down the exact location of the target.</a:t>
            </a:r>
          </a:p>
        </p:txBody>
      </p:sp>
    </p:spTree>
    <p:extLst>
      <p:ext uri="{BB962C8B-B14F-4D97-AF65-F5344CB8AC3E}">
        <p14:creationId xmlns:p14="http://schemas.microsoft.com/office/powerpoint/2010/main" val="874741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4"/>
                </a:solidFill>
              </a:rPr>
              <a:t>RELATED WORKS</a:t>
            </a:r>
            <a:endParaRPr lang="en-US" b="1" u="sng" dirty="0">
              <a:solidFill>
                <a:schemeClr val="accent4"/>
              </a:solidFill>
            </a:endParaRPr>
          </a:p>
        </p:txBody>
      </p:sp>
      <p:sp>
        <p:nvSpPr>
          <p:cNvPr id="3" name="Content Placeholder 2"/>
          <p:cNvSpPr>
            <a:spLocks noGrp="1"/>
          </p:cNvSpPr>
          <p:nvPr>
            <p:ph idx="1"/>
          </p:nvPr>
        </p:nvSpPr>
        <p:spPr>
          <a:xfrm>
            <a:off x="838200" y="2010191"/>
            <a:ext cx="10515600" cy="1859271"/>
          </a:xfrm>
        </p:spPr>
        <p:txBody>
          <a:bodyPr>
            <a:normAutofit/>
          </a:bodyPr>
          <a:lstStyle/>
          <a:p>
            <a:pPr marL="0" indent="0">
              <a:buNone/>
            </a:pPr>
            <a:r>
              <a:rPr lang="en-US" sz="2400" dirty="0" smtClean="0"/>
              <a:t>Classification and Update based Trackers (Tracking by detection)</a:t>
            </a:r>
          </a:p>
          <a:p>
            <a:pPr lvl="1"/>
            <a:r>
              <a:rPr lang="en-US" sz="2000" dirty="0" smtClean="0"/>
              <a:t>CNN based trackers </a:t>
            </a:r>
          </a:p>
          <a:p>
            <a:pPr lvl="2">
              <a:buFont typeface="Wingdings" panose="05000000000000000000" pitchFamily="2" charset="2"/>
              <a:buChar char="Ø"/>
            </a:pPr>
            <a:r>
              <a:rPr lang="en-US" sz="1600" dirty="0" smtClean="0"/>
              <a:t>Transforming knowledge gained from offline training with large-scale datasets (ex:- GOTURN tracker by David held et al. , Wang et al. transformed offline features to online tracking)</a:t>
            </a:r>
          </a:p>
          <a:p>
            <a:pPr lvl="2">
              <a:buFont typeface="Wingdings" panose="05000000000000000000" pitchFamily="2" charset="2"/>
              <a:buChar char="Ø"/>
            </a:pPr>
            <a:r>
              <a:rPr lang="en-US" sz="1600" dirty="0" smtClean="0"/>
              <a:t>Offline training and updating the network online to learn domain specific information (ex:- </a:t>
            </a:r>
            <a:r>
              <a:rPr lang="en-US" sz="1600" dirty="0" err="1" smtClean="0"/>
              <a:t>MDNet</a:t>
            </a:r>
            <a:r>
              <a:rPr lang="en-US" sz="1600" dirty="0" smtClean="0"/>
              <a:t> by Nam and Ham)</a:t>
            </a:r>
          </a:p>
          <a:p>
            <a:pPr lvl="2">
              <a:buFont typeface="Wingdings" panose="05000000000000000000" pitchFamily="2" charset="2"/>
              <a:buChar char="Ø"/>
            </a:pPr>
            <a:endParaRPr lang="en-US" sz="1600" dirty="0" smtClean="0"/>
          </a:p>
          <a:p>
            <a:pPr marL="914400" lvl="2" indent="0">
              <a:buNone/>
            </a:pPr>
            <a:endParaRPr lang="en-US" sz="1600" dirty="0" smtClean="0"/>
          </a:p>
          <a:p>
            <a:pPr marL="914400" lvl="2" indent="0">
              <a:buNone/>
            </a:pPr>
            <a:endParaRPr lang="en-US" sz="1600" dirty="0" smtClean="0"/>
          </a:p>
        </p:txBody>
      </p:sp>
      <p:sp>
        <p:nvSpPr>
          <p:cNvPr id="6" name="Content Placeholder 2"/>
          <p:cNvSpPr txBox="1">
            <a:spLocks/>
          </p:cNvSpPr>
          <p:nvPr/>
        </p:nvSpPr>
        <p:spPr>
          <a:xfrm>
            <a:off x="838200" y="4693024"/>
            <a:ext cx="10515600" cy="1498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Correlation filter based Trackers </a:t>
            </a:r>
          </a:p>
          <a:p>
            <a:pPr lvl="2">
              <a:buFont typeface="Wingdings" panose="05000000000000000000" pitchFamily="2" charset="2"/>
              <a:buChar char="Ø"/>
            </a:pPr>
            <a:r>
              <a:rPr lang="en-US" sz="1600" dirty="0" smtClean="0"/>
              <a:t>CF trackers learn a correlation filter online to localize the object in consecutive frames. The learned filter is applied to the region of interest in the next frame and the location of the maximum response corresponds to the object location (ex:- Context-Aware Correlation Filter Tracking by Matthias Mueller et al. )</a:t>
            </a:r>
          </a:p>
          <a:p>
            <a:pPr marL="914400" lvl="2" indent="0">
              <a:buFont typeface="Arial" panose="020B0604020202020204" pitchFamily="34" charset="0"/>
              <a:buNone/>
            </a:pPr>
            <a:endParaRPr lang="en-US" sz="1600" dirty="0" smtClean="0"/>
          </a:p>
          <a:p>
            <a:pPr marL="914400" lvl="2" indent="0">
              <a:buFont typeface="Arial" panose="020B0604020202020204" pitchFamily="34" charset="0"/>
              <a:buNone/>
            </a:pPr>
            <a:endParaRPr lang="en-US" sz="1600" dirty="0"/>
          </a:p>
        </p:txBody>
      </p:sp>
    </p:spTree>
    <p:extLst>
      <p:ext uri="{BB962C8B-B14F-4D97-AF65-F5344CB8AC3E}">
        <p14:creationId xmlns:p14="http://schemas.microsoft.com/office/powerpoint/2010/main" val="2117814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851848" y="3695890"/>
            <a:ext cx="10515600" cy="1498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1600" dirty="0"/>
          </a:p>
        </p:txBody>
      </p:sp>
      <p:sp>
        <p:nvSpPr>
          <p:cNvPr id="7" name="Content Placeholder 2"/>
          <p:cNvSpPr txBox="1">
            <a:spLocks/>
          </p:cNvSpPr>
          <p:nvPr/>
        </p:nvSpPr>
        <p:spPr>
          <a:xfrm>
            <a:off x="851848" y="3695890"/>
            <a:ext cx="10515600" cy="1498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Boosting informative features</a:t>
            </a:r>
          </a:p>
          <a:p>
            <a:pPr lvl="2">
              <a:buFont typeface="Wingdings" panose="05000000000000000000" pitchFamily="2" charset="2"/>
              <a:buChar char="Ø"/>
            </a:pPr>
            <a:r>
              <a:rPr lang="en-US" sz="1600" dirty="0" smtClean="0"/>
              <a:t>Some researches have increased the accuracy by boosting useful/ most dominant information to the model (ex:-  Scale-aware Semantic Image Segmentation by L.C Chen et al)</a:t>
            </a:r>
          </a:p>
        </p:txBody>
      </p:sp>
      <p:sp>
        <p:nvSpPr>
          <p:cNvPr id="8" name="Content Placeholder 2"/>
          <p:cNvSpPr txBox="1">
            <a:spLocks/>
          </p:cNvSpPr>
          <p:nvPr/>
        </p:nvSpPr>
        <p:spPr>
          <a:xfrm>
            <a:off x="851848" y="1386293"/>
            <a:ext cx="10654352" cy="12974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smtClean="0"/>
              <a:t>Similarity Trackers (Template matching)</a:t>
            </a:r>
          </a:p>
          <a:p>
            <a:pPr lvl="1"/>
            <a:r>
              <a:rPr lang="en-US" sz="2000" dirty="0" smtClean="0"/>
              <a:t>CNN based trackers </a:t>
            </a:r>
          </a:p>
          <a:p>
            <a:pPr lvl="2">
              <a:buFont typeface="Wingdings" panose="05000000000000000000" pitchFamily="2" charset="2"/>
              <a:buChar char="Ø"/>
            </a:pPr>
            <a:r>
              <a:rPr lang="en-US" sz="1600" dirty="0" smtClean="0"/>
              <a:t>Uses the famous and state of the art Siamese network (ex:-  </a:t>
            </a:r>
            <a:r>
              <a:rPr lang="en-US" sz="1600" dirty="0" err="1" smtClean="0"/>
              <a:t>SiamFC</a:t>
            </a:r>
            <a:r>
              <a:rPr lang="en-US" sz="1600" dirty="0" smtClean="0"/>
              <a:t> by </a:t>
            </a:r>
            <a:r>
              <a:rPr lang="en-US" sz="1600" dirty="0" err="1" smtClean="0"/>
              <a:t>Bertinetto</a:t>
            </a:r>
            <a:r>
              <a:rPr lang="en-US" sz="1600" dirty="0" smtClean="0"/>
              <a:t> et al.)</a:t>
            </a:r>
          </a:p>
        </p:txBody>
      </p:sp>
    </p:spTree>
    <p:extLst>
      <p:ext uri="{BB962C8B-B14F-4D97-AF65-F5344CB8AC3E}">
        <p14:creationId xmlns:p14="http://schemas.microsoft.com/office/powerpoint/2010/main" val="2764013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4"/>
                </a:solidFill>
              </a:rPr>
              <a:t>GAPS</a:t>
            </a:r>
            <a:endParaRPr lang="en-US" b="1" u="sng" dirty="0">
              <a:solidFill>
                <a:schemeClr val="accent4"/>
              </a:solidFill>
            </a:endParaRPr>
          </a:p>
        </p:txBody>
      </p:sp>
      <p:sp>
        <p:nvSpPr>
          <p:cNvPr id="3" name="Content Placeholder 2"/>
          <p:cNvSpPr>
            <a:spLocks noGrp="1"/>
          </p:cNvSpPr>
          <p:nvPr>
            <p:ph idx="1"/>
          </p:nvPr>
        </p:nvSpPr>
        <p:spPr>
          <a:xfrm>
            <a:off x="838200" y="2583270"/>
            <a:ext cx="10515600" cy="1270273"/>
          </a:xfrm>
        </p:spPr>
        <p:txBody>
          <a:bodyPr>
            <a:normAutofit/>
          </a:bodyPr>
          <a:lstStyle/>
          <a:p>
            <a:r>
              <a:rPr lang="en-US" sz="2400" dirty="0" smtClean="0"/>
              <a:t>Model free tracking need target specific information for online training (ex:- </a:t>
            </a:r>
            <a:r>
              <a:rPr lang="en-US" sz="2400" dirty="0" err="1" smtClean="0"/>
              <a:t>SiamFC</a:t>
            </a:r>
            <a:r>
              <a:rPr lang="en-US" sz="2400" dirty="0" smtClean="0"/>
              <a:t> architecture was trained without any class specific knowledge)</a:t>
            </a:r>
          </a:p>
          <a:p>
            <a:r>
              <a:rPr lang="en-US" sz="2400" dirty="0" smtClean="0"/>
              <a:t>Balancing accuracy and speed </a:t>
            </a:r>
          </a:p>
          <a:p>
            <a:endParaRPr lang="en-US" sz="2400" dirty="0" smtClean="0"/>
          </a:p>
        </p:txBody>
      </p:sp>
    </p:spTree>
    <p:extLst>
      <p:ext uri="{BB962C8B-B14F-4D97-AF65-F5344CB8AC3E}">
        <p14:creationId xmlns:p14="http://schemas.microsoft.com/office/powerpoint/2010/main" val="912848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accent4"/>
                </a:solidFill>
              </a:rPr>
              <a:t>INITIAL INTENDED METHODOLOGY</a:t>
            </a:r>
            <a:endParaRPr lang="en-US" b="1" u="sng" dirty="0">
              <a:solidFill>
                <a:schemeClr val="accent4"/>
              </a:solidFill>
            </a:endParaRPr>
          </a:p>
        </p:txBody>
      </p:sp>
      <p:sp>
        <p:nvSpPr>
          <p:cNvPr id="3" name="Content Placeholder 2"/>
          <p:cNvSpPr>
            <a:spLocks noGrp="1"/>
          </p:cNvSpPr>
          <p:nvPr>
            <p:ph idx="1"/>
          </p:nvPr>
        </p:nvSpPr>
        <p:spPr>
          <a:xfrm>
            <a:off x="838200" y="2625632"/>
            <a:ext cx="10515600" cy="1685107"/>
          </a:xfrm>
        </p:spPr>
        <p:txBody>
          <a:bodyPr>
            <a:normAutofit/>
          </a:bodyPr>
          <a:lstStyle/>
          <a:p>
            <a:pPr marL="514350" indent="-514350">
              <a:buAutoNum type="arabicPeriod"/>
            </a:pPr>
            <a:r>
              <a:rPr lang="en-US" sz="2400" dirty="0" smtClean="0"/>
              <a:t>Object Classification of the first frame template using a pre-trained model </a:t>
            </a:r>
          </a:p>
          <a:p>
            <a:pPr marL="514350" indent="-514350">
              <a:buAutoNum type="arabicPeriod"/>
            </a:pPr>
            <a:r>
              <a:rPr lang="en-US" sz="2400" dirty="0" smtClean="0"/>
              <a:t>Segmentation of the target (ex:- pixel wise using Mask R-CNN)</a:t>
            </a:r>
          </a:p>
          <a:p>
            <a:pPr marL="514350" indent="-514350">
              <a:buAutoNum type="arabicPeriod"/>
            </a:pPr>
            <a:r>
              <a:rPr lang="en-US" sz="2400" dirty="0" smtClean="0"/>
              <a:t>Feed the segmented target features into </a:t>
            </a:r>
            <a:r>
              <a:rPr lang="en-US" sz="2400" dirty="0" err="1" smtClean="0"/>
              <a:t>SiamFC</a:t>
            </a:r>
            <a:r>
              <a:rPr lang="en-US" sz="2400" dirty="0" smtClean="0"/>
              <a:t> network to make it learn the target specific clues </a:t>
            </a:r>
            <a:endParaRPr lang="en-US" dirty="0" smtClean="0"/>
          </a:p>
          <a:p>
            <a:pPr marL="514350" indent="-514350">
              <a:buAutoNum type="arabicPeriod"/>
            </a:pPr>
            <a:endParaRPr lang="en-US" dirty="0" smtClean="0"/>
          </a:p>
          <a:p>
            <a:pPr marL="514350" indent="-514350">
              <a:buAutoNum type="arabicPeriod"/>
            </a:pPr>
            <a:endParaRPr lang="en-US" dirty="0"/>
          </a:p>
          <a:p>
            <a:pPr marL="457200" lvl="1" indent="0">
              <a:buNone/>
            </a:pPr>
            <a:endParaRPr lang="en-US" dirty="0" smtClean="0"/>
          </a:p>
        </p:txBody>
      </p:sp>
    </p:spTree>
    <p:extLst>
      <p:ext uri="{BB962C8B-B14F-4D97-AF65-F5344CB8AC3E}">
        <p14:creationId xmlns:p14="http://schemas.microsoft.com/office/powerpoint/2010/main" val="655365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727" y="2925445"/>
            <a:ext cx="3106782" cy="1325563"/>
          </a:xfrm>
        </p:spPr>
        <p:txBody>
          <a:bodyPr>
            <a:normAutofit/>
          </a:bodyPr>
          <a:lstStyle/>
          <a:p>
            <a:r>
              <a:rPr lang="en-US" sz="5400" b="1" dirty="0" smtClean="0">
                <a:solidFill>
                  <a:schemeClr val="accent4"/>
                </a:solidFill>
              </a:rPr>
              <a:t>Thank you</a:t>
            </a:r>
            <a:endParaRPr lang="en-US" sz="5400" b="1" dirty="0">
              <a:solidFill>
                <a:schemeClr val="accent4"/>
              </a:solidFill>
            </a:endParaRPr>
          </a:p>
        </p:txBody>
      </p:sp>
    </p:spTree>
    <p:extLst>
      <p:ext uri="{BB962C8B-B14F-4D97-AF65-F5344CB8AC3E}">
        <p14:creationId xmlns:p14="http://schemas.microsoft.com/office/powerpoint/2010/main" val="115131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2192</TotalTime>
  <Words>312</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Berlin Sans FB Demi</vt:lpstr>
      <vt:lpstr>Calibri</vt:lpstr>
      <vt:lpstr>Calibri Light</vt:lpstr>
      <vt:lpstr>Wingdings</vt:lpstr>
      <vt:lpstr>Office Theme</vt:lpstr>
      <vt:lpstr>VISUAL OBJECT TRACKING USING DEEP LEARNING</vt:lpstr>
      <vt:lpstr>DEFINITION</vt:lpstr>
      <vt:lpstr>APPLICATIONS</vt:lpstr>
      <vt:lpstr>STEPS</vt:lpstr>
      <vt:lpstr>RELATED WORKS</vt:lpstr>
      <vt:lpstr>PowerPoint Presentation</vt:lpstr>
      <vt:lpstr>GAPS</vt:lpstr>
      <vt:lpstr>INITIAL INTENDED METHODOLOGY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Visual Object Tracking using deep learning</dc:title>
  <dc:creator>Justus Nithushan</dc:creator>
  <cp:lastModifiedBy>Justus Nithushan</cp:lastModifiedBy>
  <cp:revision>129</cp:revision>
  <dcterms:created xsi:type="dcterms:W3CDTF">2019-10-17T13:55:31Z</dcterms:created>
  <dcterms:modified xsi:type="dcterms:W3CDTF">2019-10-19T02:28:16Z</dcterms:modified>
</cp:coreProperties>
</file>