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63" r:id="rId5"/>
    <p:sldId id="262" r:id="rId6"/>
    <p:sldId id="264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940954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029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217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193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4188298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334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485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975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14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73299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10862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A3E2C31-DE47-412D-8A69-976C07CCEF23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9F9961BE-C686-4697-8DEA-830DE74813B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5399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6071" y="1010532"/>
            <a:ext cx="8361229" cy="2098226"/>
          </a:xfrm>
        </p:spPr>
        <p:txBody>
          <a:bodyPr>
            <a:normAutofit/>
          </a:bodyPr>
          <a:lstStyle/>
          <a:p>
            <a:r>
              <a:rPr lang="en-US" sz="54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Gender Identification On Handwritings</a:t>
            </a:r>
            <a:endParaRPr lang="en-US" sz="54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803642" cy="2853353"/>
          </a:xfrm>
        </p:spPr>
        <p:txBody>
          <a:bodyPr>
            <a:normAutofit/>
          </a:bodyPr>
          <a:lstStyle/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Supervised by Dr. M.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Siyamalan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W.R.I.N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Kalugalla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	2015/CSC/023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21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 between the visual appearance of handwriting and the gender of writer</a:t>
            </a:r>
          </a:p>
          <a:p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Applies in :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Forensic analysis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 examining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Paleography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Graphology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Neurology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Demographic studies</a:t>
            </a:r>
          </a:p>
          <a:p>
            <a:pPr lvl="1"/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264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7826" y="112594"/>
            <a:ext cx="9601200" cy="1485900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Literature Review 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89189"/>
              </p:ext>
            </p:extLst>
          </p:nvPr>
        </p:nvGraphicFramePr>
        <p:xfrm>
          <a:off x="796118" y="940813"/>
          <a:ext cx="11395882" cy="5899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05637">
                  <a:extLst>
                    <a:ext uri="{9D8B030D-6E8A-4147-A177-3AD203B41FA5}">
                      <a16:colId xmlns:a16="http://schemas.microsoft.com/office/drawing/2014/main" val="4011001709"/>
                    </a:ext>
                  </a:extLst>
                </a:gridCol>
                <a:gridCol w="1382973">
                  <a:extLst>
                    <a:ext uri="{9D8B030D-6E8A-4147-A177-3AD203B41FA5}">
                      <a16:colId xmlns:a16="http://schemas.microsoft.com/office/drawing/2014/main" val="393580349"/>
                    </a:ext>
                  </a:extLst>
                </a:gridCol>
                <a:gridCol w="3889612">
                  <a:extLst>
                    <a:ext uri="{9D8B030D-6E8A-4147-A177-3AD203B41FA5}">
                      <a16:colId xmlns:a16="http://schemas.microsoft.com/office/drawing/2014/main" val="2713797048"/>
                    </a:ext>
                  </a:extLst>
                </a:gridCol>
                <a:gridCol w="2786713">
                  <a:extLst>
                    <a:ext uri="{9D8B030D-6E8A-4147-A177-3AD203B41FA5}">
                      <a16:colId xmlns:a16="http://schemas.microsoft.com/office/drawing/2014/main" val="1844286312"/>
                    </a:ext>
                  </a:extLst>
                </a:gridCol>
                <a:gridCol w="2030947">
                  <a:extLst>
                    <a:ext uri="{9D8B030D-6E8A-4147-A177-3AD203B41FA5}">
                      <a16:colId xmlns:a16="http://schemas.microsoft.com/office/drawing/2014/main" val="3039862464"/>
                    </a:ext>
                  </a:extLst>
                </a:gridCol>
              </a:tblGrid>
              <a:tr h="68238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</a:t>
                      </a:r>
                      <a:r>
                        <a:rPr lang="en-US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Dataset used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 Extraction Method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Classification Method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Implementation Result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1842408"/>
                  </a:ext>
                </a:extLst>
              </a:tr>
              <a:tr h="305164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[1]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QUWI dataset (English and Arabic)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18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Binarizing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using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Otsu </a:t>
                      </a:r>
                      <a:r>
                        <a:rPr lang="en-US" sz="1800" baseline="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thresholding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algorithm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Probability Distribution</a:t>
                      </a:r>
                      <a:r>
                        <a:rPr lang="en-GB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Function (PDF) is extracted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Features extracted :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Tortuosity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Direction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Curvatures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Chain code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Edge detection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en-GB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 Nearest Neighborhood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L1 Regularized Logistic Regression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Tree and Random Forest</a:t>
                      </a: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kNN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: 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71.54%,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Decision tree : 62.53%,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random forest: 72.57%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5651305"/>
                  </a:ext>
                </a:extLst>
              </a:tr>
              <a:tr h="1814954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[2]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QUWI dataset (English and Arabic)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Binarizing</a:t>
                      </a:r>
                      <a:r>
                        <a:rPr lang="en-GB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using 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global </a:t>
                      </a:r>
                      <a:r>
                        <a:rPr lang="en-GB" sz="18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thresholding</a:t>
                      </a: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Extracting the</a:t>
                      </a:r>
                      <a:r>
                        <a:rPr lang="en-GB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lang="en-GB" sz="18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oBIFs</a:t>
                      </a:r>
                      <a:endParaRPr lang="en-GB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Making </a:t>
                      </a:r>
                      <a:r>
                        <a:rPr lang="en-GB" sz="1800" b="0" i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oBIF</a:t>
                      </a:r>
                      <a:r>
                        <a:rPr lang="en-GB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histogram &amp; </a:t>
                      </a:r>
                      <a:r>
                        <a:rPr lang="en-GB" sz="1800" b="0" i="0" baseline="0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oBIF</a:t>
                      </a:r>
                      <a:r>
                        <a:rPr lang="en-GB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 column histogram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Support Vector Machine (SVM)</a:t>
                      </a:r>
                      <a:endParaRPr lang="en-GB" sz="5400" dirty="0">
                        <a:effectLst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nb-NO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Script</a:t>
                      </a:r>
                      <a:r>
                        <a:rPr lang="nb-NO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dependent:    </a:t>
                      </a:r>
                      <a:r>
                        <a:rPr lang="nb-NO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</a:p>
                    <a:p>
                      <a:pPr marL="342900" indent="-342900">
                        <a:buFont typeface="Wingdings" panose="05000000000000000000" pitchFamily="2" charset="2"/>
                        <a:buChar char="§"/>
                      </a:pPr>
                      <a:r>
                        <a:rPr lang="nb-NO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Script independent: 68%</a:t>
                      </a:r>
                      <a:endParaRPr lang="nb-NO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03144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968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9880848"/>
              </p:ext>
            </p:extLst>
          </p:nvPr>
        </p:nvGraphicFramePr>
        <p:xfrm>
          <a:off x="873456" y="766054"/>
          <a:ext cx="11318543" cy="5216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3834">
                  <a:extLst>
                    <a:ext uri="{9D8B030D-6E8A-4147-A177-3AD203B41FA5}">
                      <a16:colId xmlns:a16="http://schemas.microsoft.com/office/drawing/2014/main" val="1280277990"/>
                    </a:ext>
                  </a:extLst>
                </a:gridCol>
                <a:gridCol w="1620531">
                  <a:extLst>
                    <a:ext uri="{9D8B030D-6E8A-4147-A177-3AD203B41FA5}">
                      <a16:colId xmlns:a16="http://schemas.microsoft.com/office/drawing/2014/main" val="895879827"/>
                    </a:ext>
                  </a:extLst>
                </a:gridCol>
                <a:gridCol w="3625933">
                  <a:extLst>
                    <a:ext uri="{9D8B030D-6E8A-4147-A177-3AD203B41FA5}">
                      <a16:colId xmlns:a16="http://schemas.microsoft.com/office/drawing/2014/main" val="2158226890"/>
                    </a:ext>
                  </a:extLst>
                </a:gridCol>
                <a:gridCol w="2778419">
                  <a:extLst>
                    <a:ext uri="{9D8B030D-6E8A-4147-A177-3AD203B41FA5}">
                      <a16:colId xmlns:a16="http://schemas.microsoft.com/office/drawing/2014/main" val="3232750564"/>
                    </a:ext>
                  </a:extLst>
                </a:gridCol>
                <a:gridCol w="1969826">
                  <a:extLst>
                    <a:ext uri="{9D8B030D-6E8A-4147-A177-3AD203B41FA5}">
                      <a16:colId xmlns:a16="http://schemas.microsoft.com/office/drawing/2014/main" val="1001155456"/>
                    </a:ext>
                  </a:extLst>
                </a:gridCol>
              </a:tblGrid>
              <a:tr h="89738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Reference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Dataset used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 Extraction Method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Classification Method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Implementation Result</a:t>
                      </a:r>
                      <a:endParaRPr lang="en-US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6786332"/>
                  </a:ext>
                </a:extLst>
              </a:tr>
              <a:tr h="175874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[3]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QUWI dataset (English and Arabic)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Applying a Gabor filter bank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Collecting the mean and variance</a:t>
                      </a:r>
                      <a:r>
                        <a:rPr lang="en-GB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of each filtered image in a matrix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Fourier transform of the</a:t>
                      </a:r>
                      <a:r>
                        <a:rPr lang="en-GB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matrix is used as the feature</a:t>
                      </a:r>
                      <a:endParaRPr lang="en-GB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Artificial Neural Network</a:t>
                      </a:r>
                    </a:p>
                    <a:p>
                      <a:r>
                        <a:rPr lang="en-GB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(ANN)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nb-NO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Average rate : 68%</a:t>
                      </a:r>
                      <a:endParaRPr lang="nb-NO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58557531"/>
                  </a:ext>
                </a:extLst>
              </a:tr>
              <a:tr h="2200691">
                <a:tc>
                  <a:txBody>
                    <a:bodyPr/>
                    <a:lstStyle/>
                    <a:p>
                      <a:pPr algn="l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[4]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IAM dataset</a:t>
                      </a:r>
                    </a:p>
                    <a:p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(English)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KHATT</a:t>
                      </a:r>
                      <a:r>
                        <a:rPr lang="en-US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dataset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US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(Arabic)</a:t>
                      </a:r>
                    </a:p>
                    <a:p>
                      <a:endParaRPr lang="en-US" sz="1800" b="0" i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Extract</a:t>
                      </a:r>
                      <a:r>
                        <a:rPr lang="en-GB" sz="1800" b="0" i="0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g</a:t>
                      </a: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radient </a:t>
                      </a:r>
                      <a:r>
                        <a:rPr lang="en-GB" sz="1800" b="0" i="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features </a:t>
                      </a: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Histogram of Oriented Gradients (HOG)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GB" sz="1800" b="0" i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Gradient Local Binary Patterns(GLBP)</a:t>
                      </a:r>
                      <a:endParaRPr lang="en-GB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Support Vector</a:t>
                      </a:r>
                      <a:r>
                        <a:rPr lang="en-US" sz="18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Machine (SVM)</a:t>
                      </a:r>
                    </a:p>
                    <a:p>
                      <a:pPr algn="l"/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en-US" sz="18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HOG : 70.71%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GLBP : 70%</a:t>
                      </a:r>
                      <a:endParaRPr lang="en-US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899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380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692321"/>
            <a:ext cx="10078872" cy="4872251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Xie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Q., Q. Xu. Gender Prediction from Handwriting. – Data Mining Course Project -at the 12th  International Conference on Document Analysis and Recognition (ICDAR)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l, A., C. D j e 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I. S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Y. C h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a n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Gender Classification from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Offline Multi-Script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Handwriting Images Using Oriented Basic Image Features (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oBIFs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–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Expert Systems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Applications,2018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 z a, A., M. M o e t e s u m, I. S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C. D j e d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Gender Classification from Off-line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Handwriting Images Using Textural Features.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International Conference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b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Frontiers in Handwriting Recognition, ICFHR,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o u a d j e n e k, N. H. N., Y. C. Age, Gender and Handedness Prediction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Handwriting </a:t>
            </a: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Gradient Features. – 13th International Conference on Document Analysis and Recognition (ICDAR), 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2015</a:t>
            </a:r>
          </a:p>
          <a:p>
            <a:pPr marL="457200" indent="-457200">
              <a:buFont typeface="+mj-lt"/>
              <a:buAutoNum type="arabicParenR"/>
            </a:pPr>
            <a:r>
              <a:rPr lang="en-GB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Writer Identification and Writer Retrieval using the Fisher Vector on Visual Vocabularies at the 12th International Conference on Document Analysis and Recognition (2013)</a:t>
            </a:r>
          </a:p>
          <a:p>
            <a:pPr marL="457200" indent="-457200">
              <a:buFont typeface="+mj-lt"/>
              <a:buAutoNum type="arabicParenR"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GB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GB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+mj-lt"/>
              <a:buAutoNum type="arabicParenR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74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 on the textural features of the handwritten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document</a:t>
            </a:r>
          </a:p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Bag-of-words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BoW) model is not commonly used in the feature extraction of past related works</a:t>
            </a:r>
          </a:p>
          <a:p>
            <a:pPr lvl="1"/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BoW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</a:p>
          <a:p>
            <a:pPr marL="1501902" lvl="2" indent="-514350">
              <a:buFont typeface="+mj-lt"/>
              <a:buAutoNum type="romanU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 Detection</a:t>
            </a:r>
          </a:p>
          <a:p>
            <a:pPr marL="1501902" lvl="2" indent="-514350">
              <a:buFont typeface="+mj-lt"/>
              <a:buAutoNum type="romanUcPeriod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 Representation</a:t>
            </a:r>
          </a:p>
          <a:p>
            <a:pPr marL="1501902" lvl="2" indent="-514350">
              <a:buFont typeface="+mj-lt"/>
              <a:buAutoNum type="romanUcPeriod"/>
            </a:pPr>
            <a:r>
              <a:rPr lang="en-US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Codebook Generation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3190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2419" y="3128749"/>
            <a:ext cx="9601200" cy="1485900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79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885</TotalTime>
  <Words>413</Words>
  <Application>Microsoft Office PowerPoint</Application>
  <PresentationFormat>Widescreen</PresentationFormat>
  <Paragraphs>102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Franklin Gothic Book</vt:lpstr>
      <vt:lpstr>Times New Roman</vt:lpstr>
      <vt:lpstr>Wingdings</vt:lpstr>
      <vt:lpstr>Crop</vt:lpstr>
      <vt:lpstr>Gender Identification On Handwritings</vt:lpstr>
      <vt:lpstr>Introduction</vt:lpstr>
      <vt:lpstr>Literature Review </vt:lpstr>
      <vt:lpstr>PowerPoint Presentation</vt:lpstr>
      <vt:lpstr>References 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Gender Identification on Handwritings</dc:title>
  <dc:creator>Windows User</dc:creator>
  <cp:lastModifiedBy>Windows User</cp:lastModifiedBy>
  <cp:revision>63</cp:revision>
  <dcterms:created xsi:type="dcterms:W3CDTF">2019-10-16T17:21:00Z</dcterms:created>
  <dcterms:modified xsi:type="dcterms:W3CDTF">2019-10-19T04:56:00Z</dcterms:modified>
</cp:coreProperties>
</file>