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sldIdLst>
    <p:sldId id="256" r:id="rId5"/>
    <p:sldId id="257" r:id="rId6"/>
    <p:sldId id="258" r:id="rId7"/>
    <p:sldId id="259" r:id="rId8"/>
    <p:sldId id="260" r:id="rId9"/>
    <p:sldId id="261" r:id="rId10"/>
    <p:sldId id="262" r:id="rId11"/>
    <p:sldId id="263" r:id="rId12"/>
  </p:sldIdLst>
  <p:sldSz cx="9144000" cy="5143500" type="screen16x9"/>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50"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32"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42" name="PlaceHolder 2"/>
          <p:cNvSpPr>
            <a:spLocks noGrp="1"/>
          </p:cNvSpPr>
          <p:nvPr>
            <p:ph type="subTitle"/>
          </p:nvPr>
        </p:nvSpPr>
        <p:spPr>
          <a:xfrm>
            <a:off x="457200" y="1203480"/>
            <a:ext cx="8229240" cy="298296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44"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46"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47"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457200" y="205200"/>
            <a:ext cx="8229240" cy="39812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51"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52"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
        <p:nvSpPr>
          <p:cNvPr id="53"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55"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56"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57"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59"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60"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61"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63"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en-US" sz="3200" b="0" strike="noStrike" spc="-1">
              <a:latin typeface="Arial"/>
            </a:endParaRPr>
          </a:p>
        </p:txBody>
      </p:sp>
      <p:sp>
        <p:nvSpPr>
          <p:cNvPr id="64"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66"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67"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68"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
        <p:nvSpPr>
          <p:cNvPr id="69"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71"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en-US" sz="3200" b="0" strike="noStrike" spc="-1">
              <a:latin typeface="Arial"/>
            </a:endParaRPr>
          </a:p>
        </p:txBody>
      </p:sp>
      <p:sp>
        <p:nvSpPr>
          <p:cNvPr id="73"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en-US" sz="3200" b="0" strike="noStrike" spc="-1">
              <a:latin typeface="Arial"/>
            </a:endParaRPr>
          </a:p>
        </p:txBody>
      </p:sp>
      <p:sp>
        <p:nvSpPr>
          <p:cNvPr id="74"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en-US" sz="3200" b="0" strike="noStrike" spc="-1">
              <a:latin typeface="Arial"/>
            </a:endParaRPr>
          </a:p>
        </p:txBody>
      </p:sp>
      <p:sp>
        <p:nvSpPr>
          <p:cNvPr id="75"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en-US" sz="3200" b="0" strike="noStrike" spc="-1">
              <a:latin typeface="Arial"/>
            </a:endParaRPr>
          </a:p>
        </p:txBody>
      </p:sp>
      <p:sp>
        <p:nvSpPr>
          <p:cNvPr id="76"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81" name="PlaceHolder 2"/>
          <p:cNvSpPr>
            <a:spLocks noGrp="1"/>
          </p:cNvSpPr>
          <p:nvPr>
            <p:ph type="subTitle"/>
          </p:nvPr>
        </p:nvSpPr>
        <p:spPr>
          <a:xfrm>
            <a:off x="457200" y="1203480"/>
            <a:ext cx="8229240" cy="298296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83"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85"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86"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8" name="PlaceHolder 1"/>
          <p:cNvSpPr>
            <a:spLocks noGrp="1"/>
          </p:cNvSpPr>
          <p:nvPr>
            <p:ph type="subTitle"/>
          </p:nvPr>
        </p:nvSpPr>
        <p:spPr>
          <a:xfrm>
            <a:off x="457200" y="205200"/>
            <a:ext cx="8229240" cy="39812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90"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91"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
        <p:nvSpPr>
          <p:cNvPr id="92"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94"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95"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96"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98"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99"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00"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02"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en-US" sz="3200" b="0" strike="noStrike" spc="-1">
              <a:latin typeface="Arial"/>
            </a:endParaRPr>
          </a:p>
        </p:txBody>
      </p:sp>
      <p:sp>
        <p:nvSpPr>
          <p:cNvPr id="103"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05"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106"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07"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
        <p:nvSpPr>
          <p:cNvPr id="108"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10"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en-US" sz="3200" b="0" strike="noStrike" spc="-1">
              <a:latin typeface="Arial"/>
            </a:endParaRPr>
          </a:p>
        </p:txBody>
      </p:sp>
      <p:sp>
        <p:nvSpPr>
          <p:cNvPr id="111"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en-US" sz="3200" b="0" strike="noStrike" spc="-1">
              <a:latin typeface="Arial"/>
            </a:endParaRPr>
          </a:p>
        </p:txBody>
      </p:sp>
      <p:sp>
        <p:nvSpPr>
          <p:cNvPr id="112"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en-US" sz="3200" b="0" strike="noStrike" spc="-1">
              <a:latin typeface="Arial"/>
            </a:endParaRPr>
          </a:p>
        </p:txBody>
      </p:sp>
      <p:sp>
        <p:nvSpPr>
          <p:cNvPr id="113"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en-US" sz="3200" b="0" strike="noStrike" spc="-1">
              <a:latin typeface="Arial"/>
            </a:endParaRPr>
          </a:p>
        </p:txBody>
      </p:sp>
      <p:sp>
        <p:nvSpPr>
          <p:cNvPr id="114"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en-US" sz="3200" b="0" strike="noStrike" spc="-1">
              <a:latin typeface="Arial"/>
            </a:endParaRPr>
          </a:p>
        </p:txBody>
      </p:sp>
      <p:sp>
        <p:nvSpPr>
          <p:cNvPr id="115"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19" name="PlaceHolder 2"/>
          <p:cNvSpPr>
            <a:spLocks noGrp="1"/>
          </p:cNvSpPr>
          <p:nvPr>
            <p:ph type="subTitle"/>
          </p:nvPr>
        </p:nvSpPr>
        <p:spPr>
          <a:xfrm>
            <a:off x="457200" y="1203480"/>
            <a:ext cx="8229240" cy="298296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21"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23"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124"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6" name="PlaceHolder 1"/>
          <p:cNvSpPr>
            <a:spLocks noGrp="1"/>
          </p:cNvSpPr>
          <p:nvPr>
            <p:ph type="subTitle"/>
          </p:nvPr>
        </p:nvSpPr>
        <p:spPr>
          <a:xfrm>
            <a:off x="457200" y="205200"/>
            <a:ext cx="8229240" cy="39812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28"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129"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
        <p:nvSpPr>
          <p:cNvPr id="130"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32"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133"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34"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36"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137"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38"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40"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en-US" sz="3200" b="0" strike="noStrike" spc="-1">
              <a:latin typeface="Arial"/>
            </a:endParaRPr>
          </a:p>
        </p:txBody>
      </p:sp>
      <p:sp>
        <p:nvSpPr>
          <p:cNvPr id="141"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43"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144"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45"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
        <p:nvSpPr>
          <p:cNvPr id="146"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48"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en-US" sz="3200" b="0" strike="noStrike" spc="-1">
              <a:latin typeface="Arial"/>
            </a:endParaRPr>
          </a:p>
        </p:txBody>
      </p:sp>
      <p:sp>
        <p:nvSpPr>
          <p:cNvPr id="149"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en-US" sz="3200" b="0" strike="noStrike" spc="-1">
              <a:latin typeface="Arial"/>
            </a:endParaRPr>
          </a:p>
        </p:txBody>
      </p:sp>
      <p:sp>
        <p:nvSpPr>
          <p:cNvPr id="150"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en-US" sz="3200" b="0" strike="noStrike" spc="-1">
              <a:latin typeface="Arial"/>
            </a:endParaRPr>
          </a:p>
        </p:txBody>
      </p:sp>
      <p:sp>
        <p:nvSpPr>
          <p:cNvPr id="151"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en-US" sz="3200" b="0" strike="noStrike" spc="-1">
              <a:latin typeface="Arial"/>
            </a:endParaRPr>
          </a:p>
        </p:txBody>
      </p:sp>
      <p:sp>
        <p:nvSpPr>
          <p:cNvPr id="152"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en-US" sz="3200" b="0" strike="noStrike" spc="-1">
              <a:latin typeface="Arial"/>
            </a:endParaRPr>
          </a:p>
        </p:txBody>
      </p:sp>
      <p:sp>
        <p:nvSpPr>
          <p:cNvPr id="153"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05200"/>
            <a:ext cx="8229240" cy="39812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p:spPr>
        <p:txBody>
          <a:bodyPr lIns="0" tIns="0" rIns="0" bIns="0" anchor="ctr">
            <a:spAutoFit/>
          </a:bodyPr>
          <a:lstStyle/>
          <a:p>
            <a:pPr algn="ctr"/>
            <a:endParaRPr lang="en-US" sz="4400" b="0" strike="noStrike" spc="-1">
              <a:latin typeface="Arial"/>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17C"/>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3" name="PlaceHolder 2"/>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517C"/>
        </a:solidFill>
        <a:effectLst/>
      </p:bgPr>
    </p:bg>
    <p:spTree>
      <p:nvGrpSpPr>
        <p:cNvPr id="1" name=""/>
        <p:cNvGrpSpPr/>
        <p:nvPr/>
      </p:nvGrpSpPr>
      <p:grpSpPr>
        <a:xfrm>
          <a:off x="0" y="0"/>
          <a:ext cx="0" cy="0"/>
          <a:chOff x="0" y="0"/>
          <a:chExt cx="0" cy="0"/>
        </a:xfrm>
      </p:grpSpPr>
      <p:sp>
        <p:nvSpPr>
          <p:cNvPr id="38" name="CustomShape 1"/>
          <p:cNvSpPr/>
          <p:nvPr/>
        </p:nvSpPr>
        <p:spPr>
          <a:xfrm>
            <a:off x="4359600" y="2817360"/>
            <a:ext cx="423360" cy="360"/>
          </a:xfrm>
          <a:custGeom>
            <a:avLst/>
            <a:gdLst/>
            <a:ahLst/>
            <a:cxnLst/>
            <a:rect l="l" t="t" r="r" b="b"/>
            <a:pathLst>
              <a:path w="21600" h="21600">
                <a:moveTo>
                  <a:pt x="0" y="0"/>
                </a:moveTo>
                <a:lnTo>
                  <a:pt x="21600" y="21600"/>
                </a:lnTo>
              </a:path>
            </a:pathLst>
          </a:custGeom>
          <a:noFill/>
          <a:ln w="38160">
            <a:solidFill>
              <a:schemeClr val="accent4"/>
            </a:solidFill>
            <a:round/>
          </a:ln>
        </p:spPr>
        <p:style>
          <a:lnRef idx="0">
            <a:scrgbClr r="0" g="0" b="0"/>
          </a:lnRef>
          <a:fillRef idx="0">
            <a:scrgbClr r="0" g="0" b="0"/>
          </a:fillRef>
          <a:effectRef idx="0">
            <a:scrgbClr r="0" g="0" b="0"/>
          </a:effectRef>
          <a:fontRef idx="minor"/>
        </p:style>
      </p:sp>
      <p:sp>
        <p:nvSpPr>
          <p:cNvPr id="39" name="PlaceHolder 2"/>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40" name="PlaceHolder 3"/>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517C"/>
        </a:solidFill>
        <a:effectLst/>
      </p:bgPr>
    </p:bg>
    <p:spTree>
      <p:nvGrpSpPr>
        <p:cNvPr id="1" name=""/>
        <p:cNvGrpSpPr/>
        <p:nvPr/>
      </p:nvGrpSpPr>
      <p:grpSpPr>
        <a:xfrm>
          <a:off x="0" y="0"/>
          <a:ext cx="0" cy="0"/>
          <a:chOff x="0" y="0"/>
          <a:chExt cx="0" cy="0"/>
        </a:xfrm>
      </p:grpSpPr>
      <p:sp>
        <p:nvSpPr>
          <p:cNvPr id="77" name="CustomShape 1"/>
          <p:cNvSpPr/>
          <p:nvPr/>
        </p:nvSpPr>
        <p:spPr>
          <a:xfrm>
            <a:off x="492480" y="1260360"/>
            <a:ext cx="423360" cy="360"/>
          </a:xfrm>
          <a:custGeom>
            <a:avLst/>
            <a:gdLst/>
            <a:ahLst/>
            <a:cxnLst/>
            <a:rect l="l" t="t" r="r" b="b"/>
            <a:pathLst>
              <a:path w="21600" h="21600">
                <a:moveTo>
                  <a:pt x="0" y="0"/>
                </a:moveTo>
                <a:lnTo>
                  <a:pt x="21600" y="21600"/>
                </a:lnTo>
              </a:path>
            </a:pathLst>
          </a:custGeom>
          <a:noFill/>
          <a:ln w="38160">
            <a:solidFill>
              <a:schemeClr val="accent4"/>
            </a:solidFill>
            <a:round/>
          </a:ln>
        </p:spPr>
        <p:style>
          <a:lnRef idx="0">
            <a:scrgbClr r="0" g="0" b="0"/>
          </a:lnRef>
          <a:fillRef idx="0">
            <a:scrgbClr r="0" g="0" b="0"/>
          </a:fillRef>
          <a:effectRef idx="0">
            <a:scrgbClr r="0" g="0" b="0"/>
          </a:effectRef>
          <a:fontRef idx="minor"/>
        </p:style>
      </p:sp>
      <p:sp>
        <p:nvSpPr>
          <p:cNvPr id="78" name="PlaceHolder 2"/>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79" name="PlaceHolder 3"/>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517C"/>
        </a:solidFill>
        <a:effectLst/>
      </p:bgPr>
    </p:bg>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04840"/>
            <a:ext cx="8228880" cy="858960"/>
          </a:xfrm>
          <a:prstGeom prst="rect">
            <a:avLst/>
          </a:prstGeom>
        </p:spPr>
        <p:txBody>
          <a:bodyPr lIns="0" tIns="0" rIns="0" bIns="0" anchor="ctr">
            <a:spAutoFit/>
          </a:bodyPr>
          <a:lstStyle/>
          <a:p>
            <a:r>
              <a:rPr lang="en-US" sz="1800" b="0" strike="noStrike" spc="-1">
                <a:latin typeface="Arial"/>
              </a:rPr>
              <a:t>Click to edit the title text format</a:t>
            </a:r>
          </a:p>
        </p:txBody>
      </p:sp>
      <p:sp>
        <p:nvSpPr>
          <p:cNvPr id="117" name="PlaceHolder 2"/>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119160" y="914760"/>
            <a:ext cx="8646120" cy="10242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3200" b="0" strike="noStrike" spc="-1">
                <a:solidFill>
                  <a:srgbClr val="FFFFFF"/>
                </a:solidFill>
                <a:latin typeface="Roboto Slab"/>
                <a:ea typeface="Roboto Slab"/>
              </a:rPr>
              <a:t>A personal persistent backup/restore architecture using opportunistic networks</a:t>
            </a:r>
            <a:endParaRPr lang="en-US" sz="3200" b="0" strike="noStrike" spc="-1">
              <a:latin typeface="Arial"/>
            </a:endParaRPr>
          </a:p>
        </p:txBody>
      </p:sp>
      <p:sp>
        <p:nvSpPr>
          <p:cNvPr id="155" name="CustomShape 2"/>
          <p:cNvSpPr/>
          <p:nvPr/>
        </p:nvSpPr>
        <p:spPr>
          <a:xfrm>
            <a:off x="0" y="0"/>
            <a:ext cx="5082480" cy="6116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a:lnSpc>
                <a:spcPct val="115000"/>
              </a:lnSpc>
              <a:spcAft>
                <a:spcPts val="1599"/>
              </a:spcAft>
            </a:pPr>
            <a:r>
              <a:rPr lang="en-US" sz="1800" b="0" strike="noStrike" spc="-1">
                <a:solidFill>
                  <a:srgbClr val="FFFFFF"/>
                </a:solidFill>
                <a:latin typeface="Roboto"/>
                <a:ea typeface="Roboto"/>
              </a:rPr>
              <a:t>Research Proposal : CSC416SC6</a:t>
            </a:r>
            <a:endParaRPr lang="en-US" sz="1800" b="0" strike="noStrike" spc="-1">
              <a:latin typeface="Arial"/>
            </a:endParaRPr>
          </a:p>
        </p:txBody>
      </p:sp>
      <p:sp>
        <p:nvSpPr>
          <p:cNvPr id="156" name="CustomShape 3"/>
          <p:cNvSpPr/>
          <p:nvPr/>
        </p:nvSpPr>
        <p:spPr>
          <a:xfrm>
            <a:off x="2115720" y="2242080"/>
            <a:ext cx="4256280" cy="412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algn="ctr">
              <a:lnSpc>
                <a:spcPct val="100000"/>
              </a:lnSpc>
            </a:pPr>
            <a:r>
              <a:rPr lang="en-US" sz="1800" b="0" strike="noStrike" spc="-1">
                <a:solidFill>
                  <a:srgbClr val="FFFFFF"/>
                </a:solidFill>
                <a:latin typeface="Arial"/>
                <a:ea typeface="Arial"/>
              </a:rPr>
              <a:t>Supervisor: Dr. K. Thabotharan</a:t>
            </a:r>
            <a:endParaRPr lang="en-US" sz="1800" b="0" strike="noStrike" spc="-1">
              <a:latin typeface="Arial"/>
            </a:endParaRPr>
          </a:p>
        </p:txBody>
      </p:sp>
      <p:sp>
        <p:nvSpPr>
          <p:cNvPr id="157" name="CustomShape 4"/>
          <p:cNvSpPr/>
          <p:nvPr/>
        </p:nvSpPr>
        <p:spPr>
          <a:xfrm>
            <a:off x="2674440" y="2957760"/>
            <a:ext cx="3793680" cy="17424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a:lnSpc>
                <a:spcPct val="100000"/>
              </a:lnSpc>
            </a:pPr>
            <a:r>
              <a:rPr lang="en-US" sz="1800" b="0" strike="noStrike" spc="-1">
                <a:solidFill>
                  <a:srgbClr val="FFFFFF"/>
                </a:solidFill>
                <a:latin typeface="Arial"/>
                <a:ea typeface="Arial"/>
              </a:rPr>
              <a:t>Bhagya Udayangani</a:t>
            </a:r>
            <a:endParaRPr lang="en-US" sz="1800" b="0" strike="noStrike" spc="-1">
              <a:latin typeface="Arial"/>
            </a:endParaRPr>
          </a:p>
          <a:p>
            <a:pPr>
              <a:lnSpc>
                <a:spcPct val="100000"/>
              </a:lnSpc>
            </a:pPr>
            <a:r>
              <a:rPr lang="en-US" sz="1800" b="0" strike="noStrike" spc="-1">
                <a:solidFill>
                  <a:srgbClr val="FFFFFF"/>
                </a:solidFill>
                <a:latin typeface="Arial"/>
                <a:ea typeface="Arial"/>
              </a:rPr>
              <a:t>2015/CSC/016</a:t>
            </a:r>
            <a:endParaRPr lang="en-US" sz="1800" b="0" strike="noStrike" spc="-1">
              <a:latin typeface="Arial"/>
            </a:endParaRPr>
          </a:p>
          <a:p>
            <a:pPr>
              <a:lnSpc>
                <a:spcPct val="100000"/>
              </a:lnSpc>
            </a:pPr>
            <a:r>
              <a:rPr lang="en-US" sz="1800" b="0" strike="noStrike" spc="-1">
                <a:solidFill>
                  <a:srgbClr val="FFFFFF"/>
                </a:solidFill>
                <a:latin typeface="Arial"/>
                <a:ea typeface="Arial"/>
              </a:rPr>
              <a:t>Department of Computer Science</a:t>
            </a:r>
            <a:endParaRPr lang="en-US" sz="1800" b="0" strike="noStrike" spc="-1">
              <a:latin typeface="Arial"/>
            </a:endParaRPr>
          </a:p>
          <a:p>
            <a:pPr>
              <a:lnSpc>
                <a:spcPct val="100000"/>
              </a:lnSpc>
            </a:pPr>
            <a:r>
              <a:rPr lang="en-US" sz="1800" b="0" strike="noStrike" spc="-1">
                <a:solidFill>
                  <a:srgbClr val="FFFFFF"/>
                </a:solidFill>
                <a:latin typeface="Arial"/>
                <a:ea typeface="Arial"/>
              </a:rPr>
              <a:t>University of Jaffna</a:t>
            </a:r>
            <a:endParaRPr lang="en-US" sz="1800" b="0" strike="noStrike" spc="-1">
              <a:latin typeface="Arial"/>
            </a:endParaRPr>
          </a:p>
          <a:p>
            <a:pPr>
              <a:lnSpc>
                <a:spcPct val="100000"/>
              </a:lnSpc>
            </a:pPr>
            <a:r>
              <a:rPr lang="en-US" sz="1800" b="0" strike="noStrike" spc="-1">
                <a:solidFill>
                  <a:srgbClr val="FFFFFF"/>
                </a:solidFill>
                <a:latin typeface="Arial"/>
                <a:ea typeface="Arial"/>
              </a:rPr>
              <a:t>September 20, 2019</a:t>
            </a:r>
            <a:endParaRPr lang="en-US" sz="18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460800" y="277560"/>
            <a:ext cx="8220600" cy="5554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2400" b="0" strike="noStrike" spc="-1">
                <a:solidFill>
                  <a:srgbClr val="FFFFFF"/>
                </a:solidFill>
                <a:latin typeface="Roboto Slab"/>
                <a:ea typeface="Roboto Slab"/>
              </a:rPr>
              <a:t>Introduction</a:t>
            </a:r>
            <a:endParaRPr lang="en-US" sz="2400" b="0" strike="noStrike" spc="-1">
              <a:latin typeface="Arial"/>
            </a:endParaRPr>
          </a:p>
        </p:txBody>
      </p:sp>
      <p:pic>
        <p:nvPicPr>
          <p:cNvPr id="159" name="Picture 158"/>
          <p:cNvPicPr/>
          <p:nvPr/>
        </p:nvPicPr>
        <p:blipFill>
          <a:blip r:embed="rId2" cstate="print"/>
          <a:stretch/>
        </p:blipFill>
        <p:spPr>
          <a:xfrm>
            <a:off x="1097280" y="834120"/>
            <a:ext cx="6932880" cy="3903840"/>
          </a:xfrm>
          <a:prstGeom prst="rect">
            <a:avLst/>
          </a:prstGeom>
          <a:ln>
            <a:noFill/>
          </a:ln>
        </p:spPr>
      </p:pic>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388080" y="457920"/>
            <a:ext cx="8366760" cy="684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nSpc>
                <a:spcPct val="100000"/>
              </a:lnSpc>
            </a:pPr>
            <a:r>
              <a:rPr lang="en-US" sz="3000" b="0" strike="noStrike" spc="-1">
                <a:solidFill>
                  <a:srgbClr val="FFFFFF"/>
                </a:solidFill>
                <a:latin typeface="Roboto Slab"/>
                <a:ea typeface="Roboto Slab"/>
              </a:rPr>
              <a:t>Research Goal &amp; Objectives</a:t>
            </a:r>
            <a:endParaRPr lang="en-US" sz="3000" b="0" strike="noStrike" spc="-1">
              <a:latin typeface="Arial"/>
            </a:endParaRPr>
          </a:p>
        </p:txBody>
      </p:sp>
      <p:sp>
        <p:nvSpPr>
          <p:cNvPr id="161" name="CustomShape 2"/>
          <p:cNvSpPr/>
          <p:nvPr/>
        </p:nvSpPr>
        <p:spPr>
          <a:xfrm>
            <a:off x="388080" y="1489680"/>
            <a:ext cx="8366760" cy="30776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marL="457200" indent="-341640">
              <a:lnSpc>
                <a:spcPct val="115000"/>
              </a:lnSpc>
              <a:buClr>
                <a:srgbClr val="FFFFFF"/>
              </a:buClr>
              <a:buFont typeface="Roboto"/>
              <a:buChar char="●"/>
            </a:pPr>
            <a:r>
              <a:rPr lang="en-US" sz="1800" b="0" strike="noStrike" spc="-1">
                <a:solidFill>
                  <a:srgbClr val="FFFFFF"/>
                </a:solidFill>
                <a:latin typeface="Roboto"/>
                <a:ea typeface="Roboto"/>
              </a:rPr>
              <a:t>Many studies on opportunistic routing, self-similarity content distribution to be done. </a:t>
            </a:r>
            <a:endParaRPr lang="en-US" sz="1800" b="0" strike="noStrike" spc="-1">
              <a:latin typeface="Arial"/>
            </a:endParaRPr>
          </a:p>
          <a:p>
            <a:pPr marL="457200" indent="-341640">
              <a:lnSpc>
                <a:spcPct val="115000"/>
              </a:lnSpc>
              <a:buClr>
                <a:srgbClr val="FFFFFF"/>
              </a:buClr>
              <a:buFont typeface="Roboto"/>
              <a:buChar char="●"/>
            </a:pPr>
            <a:r>
              <a:rPr lang="en-US" sz="1800" b="0" strike="noStrike" spc="-1">
                <a:solidFill>
                  <a:srgbClr val="FFFFFF"/>
                </a:solidFill>
                <a:latin typeface="Roboto"/>
                <a:ea typeface="Roboto"/>
              </a:rPr>
              <a:t>The goal of my study is to develop a new routing protocol for opportunistic networks to perform a persistent backup and restore of personal data between two directly connected hosts.</a:t>
            </a:r>
            <a:endParaRPr lang="en-US" sz="1800" b="0" strike="noStrike" spc="-1">
              <a:latin typeface="Arial"/>
            </a:endParaRPr>
          </a:p>
          <a:p>
            <a:pPr marL="457200">
              <a:lnSpc>
                <a:spcPct val="115000"/>
              </a:lnSpc>
              <a:spcBef>
                <a:spcPts val="1599"/>
              </a:spcBef>
              <a:spcAft>
                <a:spcPts val="1599"/>
              </a:spcAft>
            </a:pPr>
            <a:endParaRPr lang="en-US" sz="18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388080" y="457920"/>
            <a:ext cx="8366760" cy="684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3000" b="0" strike="noStrike" spc="-1">
                <a:solidFill>
                  <a:srgbClr val="FFFFFF"/>
                </a:solidFill>
                <a:latin typeface="Roboto Slab"/>
                <a:ea typeface="Roboto Slab"/>
              </a:rPr>
              <a:t>Challenges</a:t>
            </a:r>
            <a:endParaRPr lang="en-US" sz="3000" b="0" strike="noStrike" spc="-1">
              <a:latin typeface="Arial"/>
            </a:endParaRPr>
          </a:p>
        </p:txBody>
      </p:sp>
      <p:sp>
        <p:nvSpPr>
          <p:cNvPr id="163" name="CustomShape 2"/>
          <p:cNvSpPr/>
          <p:nvPr/>
        </p:nvSpPr>
        <p:spPr>
          <a:xfrm>
            <a:off x="388080" y="1489680"/>
            <a:ext cx="8366760" cy="30776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marL="457200" indent="-341640">
              <a:lnSpc>
                <a:spcPct val="115000"/>
              </a:lnSpc>
              <a:buClr>
                <a:srgbClr val="FFFFFF"/>
              </a:buClr>
              <a:buFont typeface="Roboto"/>
              <a:buChar char="●"/>
            </a:pPr>
            <a:r>
              <a:rPr lang="en-US" sz="1800" b="0" strike="noStrike" spc="-1">
                <a:solidFill>
                  <a:srgbClr val="FFFFFF"/>
                </a:solidFill>
                <a:latin typeface="Roboto"/>
                <a:ea typeface="Roboto"/>
              </a:rPr>
              <a:t>Studying the concept of a persistent storage, self-similarity property of opportunistic networks.</a:t>
            </a:r>
            <a:endParaRPr lang="en-US" sz="1800" b="0" strike="noStrike" spc="-1">
              <a:latin typeface="Arial"/>
            </a:endParaRPr>
          </a:p>
          <a:p>
            <a:pPr marL="457200" indent="-341640">
              <a:lnSpc>
                <a:spcPct val="115000"/>
              </a:lnSpc>
              <a:buClr>
                <a:srgbClr val="FFFFFF"/>
              </a:buClr>
              <a:buFont typeface="Roboto"/>
              <a:buChar char="●"/>
            </a:pPr>
            <a:r>
              <a:rPr lang="en-US" sz="1800" b="0" strike="noStrike" spc="-1">
                <a:solidFill>
                  <a:srgbClr val="FFFFFF"/>
                </a:solidFill>
                <a:latin typeface="Roboto"/>
                <a:ea typeface="Roboto"/>
              </a:rPr>
              <a:t>Learning about ONE simulator.</a:t>
            </a:r>
            <a:endParaRPr lang="en-US" sz="1800" b="0" strike="noStrike" spc="-1">
              <a:latin typeface="Arial"/>
            </a:endParaRPr>
          </a:p>
          <a:p>
            <a:pPr>
              <a:lnSpc>
                <a:spcPct val="115000"/>
              </a:lnSpc>
              <a:spcBef>
                <a:spcPts val="1599"/>
              </a:spcBef>
              <a:spcAft>
                <a:spcPts val="1599"/>
              </a:spcAft>
            </a:pPr>
            <a:endParaRPr lang="en-US" sz="18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388080" y="457920"/>
            <a:ext cx="8366760" cy="684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3000" b="0" strike="noStrike" spc="-1">
                <a:solidFill>
                  <a:srgbClr val="FFFFFF"/>
                </a:solidFill>
                <a:latin typeface="Roboto Slab"/>
                <a:ea typeface="Roboto Slab"/>
              </a:rPr>
              <a:t>Application</a:t>
            </a:r>
            <a:endParaRPr lang="en-US" sz="3000" b="0" strike="noStrike" spc="-1">
              <a:latin typeface="Arial"/>
            </a:endParaRPr>
          </a:p>
        </p:txBody>
      </p:sp>
      <p:sp>
        <p:nvSpPr>
          <p:cNvPr id="165" name="CustomShape 2"/>
          <p:cNvSpPr/>
          <p:nvPr/>
        </p:nvSpPr>
        <p:spPr>
          <a:xfrm>
            <a:off x="388080" y="1489680"/>
            <a:ext cx="8366760" cy="30776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oAutofit/>
          </a:bodyPr>
          <a:lstStyle/>
          <a:p>
            <a:pPr marL="457200" algn="just">
              <a:lnSpc>
                <a:spcPct val="115000"/>
              </a:lnSpc>
              <a:spcAft>
                <a:spcPts val="1599"/>
              </a:spcAft>
            </a:pPr>
            <a:r>
              <a:rPr lang="en-US" sz="1800" b="0" strike="noStrike" spc="-1">
                <a:solidFill>
                  <a:srgbClr val="FFFFFF"/>
                </a:solidFill>
                <a:latin typeface="Roboto"/>
                <a:ea typeface="Roboto"/>
              </a:rPr>
              <a:t>    Now we use cloud storage to backup/restore process. But an internet connection is needed for that. But we do not have an internet connection at every time. With the concept of opportunistic networks users are able to backup/restore their data in other devices storage opportunistically.  </a:t>
            </a:r>
            <a:endParaRPr lang="en-US" sz="18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469800" y="87840"/>
            <a:ext cx="8366760" cy="684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3000" b="0" strike="noStrike" spc="-1">
                <a:solidFill>
                  <a:srgbClr val="FFFFFF"/>
                </a:solidFill>
                <a:latin typeface="Roboto Slab"/>
                <a:ea typeface="Roboto Slab"/>
              </a:rPr>
              <a:t>Related Works</a:t>
            </a:r>
            <a:endParaRPr lang="en-US" sz="3000" b="0" strike="noStrike" spc="-1">
              <a:latin typeface="Arial"/>
            </a:endParaRPr>
          </a:p>
        </p:txBody>
      </p:sp>
      <p:graphicFrame>
        <p:nvGraphicFramePr>
          <p:cNvPr id="167" name="Table 2"/>
          <p:cNvGraphicFramePr/>
          <p:nvPr/>
        </p:nvGraphicFramePr>
        <p:xfrm>
          <a:off x="469800" y="774000"/>
          <a:ext cx="8367840" cy="3752640"/>
        </p:xfrm>
        <a:graphic>
          <a:graphicData uri="http://schemas.openxmlformats.org/drawingml/2006/table">
            <a:tbl>
              <a:tblPr/>
              <a:tblGrid>
                <a:gridCol w="2075040"/>
                <a:gridCol w="3794040"/>
                <a:gridCol w="2498760"/>
              </a:tblGrid>
              <a:tr h="607680">
                <a:tc>
                  <a:txBody>
                    <a:bodyPr/>
                    <a:lstStyle/>
                    <a:p>
                      <a:pPr algn="ctr">
                        <a:lnSpc>
                          <a:spcPct val="100000"/>
                        </a:lnSpc>
                      </a:pPr>
                      <a:r>
                        <a:rPr lang="en-US" sz="3000" b="0" strike="noStrike" spc="-1" dirty="0">
                          <a:solidFill>
                            <a:srgbClr val="FFFFFF"/>
                          </a:solidFill>
                          <a:latin typeface="Arial"/>
                          <a:ea typeface="Arial"/>
                        </a:rPr>
                        <a:t>Author </a:t>
                      </a:r>
                      <a:endParaRPr lang="en-US" sz="3000" b="0" strike="noStrike" spc="-1" dirty="0">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gn="ctr">
                        <a:lnSpc>
                          <a:spcPct val="100000"/>
                        </a:lnSpc>
                      </a:pPr>
                      <a:r>
                        <a:rPr lang="en-US" sz="3000" b="0" strike="noStrike" spc="-1">
                          <a:solidFill>
                            <a:srgbClr val="FFFFFF"/>
                          </a:solidFill>
                          <a:latin typeface="Arial"/>
                          <a:ea typeface="Arial"/>
                        </a:rPr>
                        <a:t>Description </a:t>
                      </a:r>
                      <a:endParaRPr lang="en-US" sz="30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gn="ctr">
                        <a:lnSpc>
                          <a:spcPct val="100000"/>
                        </a:lnSpc>
                      </a:pPr>
                      <a:r>
                        <a:rPr lang="en-US" sz="3000" b="0" strike="noStrike" spc="-1">
                          <a:solidFill>
                            <a:srgbClr val="FFFFFF"/>
                          </a:solidFill>
                          <a:latin typeface="Arial"/>
                          <a:ea typeface="Arial"/>
                        </a:rPr>
                        <a:t>Topics</a:t>
                      </a:r>
                      <a:endParaRPr lang="en-US" sz="30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r>
              <a:tr h="981720">
                <a:tc>
                  <a:txBody>
                    <a:bodyPr/>
                    <a:lstStyle/>
                    <a:p>
                      <a:pPr>
                        <a:lnSpc>
                          <a:spcPct val="100000"/>
                        </a:lnSpc>
                      </a:pPr>
                      <a:r>
                        <a:rPr lang="en-US" sz="1400" b="0" strike="noStrike" spc="-1">
                          <a:solidFill>
                            <a:srgbClr val="FFFFFF"/>
                          </a:solidFill>
                          <a:latin typeface="Arial"/>
                          <a:ea typeface="Arial"/>
                        </a:rPr>
                        <a:t>Chathura Weerasooriya</a:t>
                      </a:r>
                      <a:endParaRPr lang="en-US" sz="1400" b="0" strike="noStrike" spc="-1">
                        <a:latin typeface="Arial"/>
                      </a:endParaRPr>
                    </a:p>
                    <a:p>
                      <a:pPr>
                        <a:lnSpc>
                          <a:spcPct val="100000"/>
                        </a:lnSpc>
                      </a:pPr>
                      <a:r>
                        <a:rPr lang="en-US" sz="1400" b="0" strike="noStrike" spc="-1">
                          <a:solidFill>
                            <a:srgbClr val="FFFFFF"/>
                          </a:solidFill>
                          <a:latin typeface="Arial"/>
                          <a:ea typeface="Arial"/>
                        </a:rPr>
                        <a:t>Dr. Nalin Ranasinghe</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a:solidFill>
                            <a:srgbClr val="FFFFFF"/>
                          </a:solidFill>
                          <a:latin typeface="Arial"/>
                          <a:ea typeface="Arial"/>
                        </a:rPr>
                        <a:t>They use based implementations for such storage in mobile ad-hoc networks. They provided a mechanism to reduce read/write time, reducing the size of the quorum.</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a:solidFill>
                            <a:srgbClr val="FFFFFF"/>
                          </a:solidFill>
                          <a:latin typeface="Arial"/>
                          <a:ea typeface="Arial"/>
                        </a:rPr>
                        <a:t>Opportunistic persistent data storage.</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r>
              <a:tr h="981720">
                <a:tc>
                  <a:txBody>
                    <a:bodyPr/>
                    <a:lstStyle/>
                    <a:p>
                      <a:pPr>
                        <a:lnSpc>
                          <a:spcPct val="100000"/>
                        </a:lnSpc>
                      </a:pPr>
                      <a:r>
                        <a:rPr lang="en-US" sz="1400" b="0" strike="noStrike" spc="-1">
                          <a:solidFill>
                            <a:srgbClr val="FFFFFF"/>
                          </a:solidFill>
                          <a:latin typeface="Arial"/>
                          <a:ea typeface="Arial"/>
                        </a:rPr>
                        <a:t>Luciana Pelusi</a:t>
                      </a:r>
                      <a:endParaRPr lang="en-US" sz="1400" b="0" strike="noStrike" spc="-1">
                        <a:latin typeface="Arial"/>
                      </a:endParaRPr>
                    </a:p>
                    <a:p>
                      <a:pPr>
                        <a:lnSpc>
                          <a:spcPct val="100000"/>
                        </a:lnSpc>
                      </a:pPr>
                      <a:r>
                        <a:rPr lang="en-US" sz="1400" b="0" strike="noStrike" spc="-1">
                          <a:solidFill>
                            <a:srgbClr val="FFFFFF"/>
                          </a:solidFill>
                          <a:latin typeface="Arial"/>
                          <a:ea typeface="Arial"/>
                        </a:rPr>
                        <a:t>Andrea Passarella</a:t>
                      </a:r>
                      <a:endParaRPr lang="en-US" sz="1400" b="0" strike="noStrike" spc="-1">
                        <a:latin typeface="Arial"/>
                      </a:endParaRPr>
                    </a:p>
                    <a:p>
                      <a:pPr>
                        <a:lnSpc>
                          <a:spcPct val="100000"/>
                        </a:lnSpc>
                      </a:pPr>
                      <a:r>
                        <a:rPr lang="en-US" sz="1400" b="0" strike="noStrike" spc="-1">
                          <a:solidFill>
                            <a:srgbClr val="FFFFFF"/>
                          </a:solidFill>
                          <a:latin typeface="Arial"/>
                          <a:ea typeface="Arial"/>
                        </a:rPr>
                        <a:t>Marco Conti</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a:solidFill>
                            <a:srgbClr val="FFFFFF"/>
                          </a:solidFill>
                          <a:latin typeface="Arial"/>
                          <a:ea typeface="Arial"/>
                        </a:rPr>
                        <a:t>They survey the most interesting case studies related to opportunistic networking and discuss and organize a taxonomy for the main routing and forwarding approaches.</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a:solidFill>
                            <a:srgbClr val="FFFFFF"/>
                          </a:solidFill>
                          <a:latin typeface="Arial"/>
                          <a:ea typeface="Arial"/>
                        </a:rPr>
                        <a:t>Opportunistic Networking: Data forwarding in Disconnected Mobile Ad-hoc Networks.</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r>
              <a:tr h="1181520">
                <a:tc>
                  <a:txBody>
                    <a:bodyPr/>
                    <a:lstStyle/>
                    <a:p>
                      <a:pPr>
                        <a:lnSpc>
                          <a:spcPct val="100000"/>
                        </a:lnSpc>
                      </a:pPr>
                      <a:r>
                        <a:rPr lang="en-US" sz="1400" b="0" strike="noStrike" spc="-1" dirty="0">
                          <a:solidFill>
                            <a:srgbClr val="FFFFFF"/>
                          </a:solidFill>
                          <a:latin typeface="Arial"/>
                          <a:ea typeface="Arial"/>
                        </a:rPr>
                        <a:t>Dr. </a:t>
                      </a:r>
                      <a:r>
                        <a:rPr lang="en-US" sz="1400" b="0" strike="noStrike" spc="-1" dirty="0" smtClean="0">
                          <a:solidFill>
                            <a:srgbClr val="FFFFFF"/>
                          </a:solidFill>
                          <a:latin typeface="Arial"/>
                          <a:ea typeface="Arial"/>
                        </a:rPr>
                        <a:t>K. </a:t>
                      </a:r>
                      <a:r>
                        <a:rPr lang="en-US" sz="1400" b="0" strike="noStrike" spc="-1" dirty="0" err="1" smtClean="0">
                          <a:solidFill>
                            <a:srgbClr val="FFFFFF"/>
                          </a:solidFill>
                          <a:latin typeface="Arial"/>
                          <a:ea typeface="Arial"/>
                        </a:rPr>
                        <a:t>Thabotharan</a:t>
                      </a:r>
                      <a:endParaRPr lang="en-US" sz="1400" b="0" strike="noStrike" spc="-1" dirty="0">
                        <a:latin typeface="Arial"/>
                      </a:endParaRPr>
                    </a:p>
                    <a:p>
                      <a:pPr>
                        <a:lnSpc>
                          <a:spcPct val="100000"/>
                        </a:lnSpc>
                      </a:pPr>
                      <a:r>
                        <a:rPr lang="en-US" sz="1400" b="0" strike="noStrike" spc="-1" dirty="0">
                          <a:solidFill>
                            <a:srgbClr val="FFFFFF"/>
                          </a:solidFill>
                          <a:latin typeface="Arial"/>
                          <a:ea typeface="Arial"/>
                        </a:rPr>
                        <a:t>Dr. </a:t>
                      </a:r>
                      <a:r>
                        <a:rPr lang="en-US" sz="1400" b="0" strike="noStrike" spc="-1" dirty="0" err="1">
                          <a:solidFill>
                            <a:srgbClr val="FFFFFF"/>
                          </a:solidFill>
                          <a:latin typeface="Arial"/>
                          <a:ea typeface="Arial"/>
                        </a:rPr>
                        <a:t>Nalin</a:t>
                      </a:r>
                      <a:r>
                        <a:rPr lang="en-US" sz="1400" b="0" strike="noStrike" spc="-1" dirty="0">
                          <a:solidFill>
                            <a:srgbClr val="FFFFFF"/>
                          </a:solidFill>
                          <a:latin typeface="Arial"/>
                          <a:ea typeface="Arial"/>
                        </a:rPr>
                        <a:t> </a:t>
                      </a:r>
                      <a:r>
                        <a:rPr lang="en-US" sz="1400" b="0" strike="noStrike" spc="-1" dirty="0" err="1">
                          <a:solidFill>
                            <a:srgbClr val="FFFFFF"/>
                          </a:solidFill>
                          <a:latin typeface="Arial"/>
                          <a:ea typeface="Arial"/>
                        </a:rPr>
                        <a:t>Ranasinghe</a:t>
                      </a:r>
                      <a:endParaRPr lang="en-US" sz="1400" b="0" strike="noStrike" spc="-1" dirty="0">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a:solidFill>
                            <a:srgbClr val="FFFFFF"/>
                          </a:solidFill>
                          <a:latin typeface="Arial"/>
                          <a:ea typeface="Arial"/>
                        </a:rPr>
                        <a:t>They use statistical estimators to show that the opportunistic network connectivity traces possess the self similarity property and therefore are capable of predicting future contact opportunities using the past history. </a:t>
                      </a:r>
                      <a:endParaRPr lang="en-US" sz="1400" b="0" strike="noStrike" spc="-1">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c>
                  <a:txBody>
                    <a:bodyPr/>
                    <a:lstStyle/>
                    <a:p>
                      <a:pPr>
                        <a:lnSpc>
                          <a:spcPct val="100000"/>
                        </a:lnSpc>
                      </a:pPr>
                      <a:r>
                        <a:rPr lang="en-US" sz="1400" b="0" strike="noStrike" spc="-1" dirty="0">
                          <a:solidFill>
                            <a:srgbClr val="FFFFFF"/>
                          </a:solidFill>
                          <a:latin typeface="Arial"/>
                          <a:ea typeface="Arial"/>
                        </a:rPr>
                        <a:t>Self-similarity And Predictability of contact opportunities in ONs.</a:t>
                      </a:r>
                      <a:endParaRPr lang="en-US" sz="1400" b="0" strike="noStrike" spc="-1" dirty="0">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noFill/>
                  </a:tcPr>
                </a:tc>
              </a:tr>
            </a:tbl>
          </a:graphicData>
        </a:graphic>
      </p:graphicFrame>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457200" y="204840"/>
            <a:ext cx="8228880" cy="858960"/>
          </a:xfrm>
          <a:prstGeom prst="rect">
            <a:avLst/>
          </a:prstGeom>
          <a:noFill/>
          <a:ln>
            <a:noFill/>
          </a:ln>
        </p:spPr>
        <p:txBody>
          <a:bodyPr lIns="0" tIns="0" rIns="0" bIns="0" anchor="ctr">
            <a:spAutoFit/>
          </a:bodyPr>
          <a:lstStyle/>
          <a:p>
            <a:pPr algn="ctr"/>
            <a:r>
              <a:rPr lang="en-US" sz="4400" b="0" strike="noStrike" spc="-1">
                <a:latin typeface="Arial"/>
              </a:rPr>
              <a:t>References</a:t>
            </a:r>
          </a:p>
        </p:txBody>
      </p:sp>
      <p:sp>
        <p:nvSpPr>
          <p:cNvPr id="169" name="TextShape 2"/>
          <p:cNvSpPr txBox="1"/>
          <p:nvPr/>
        </p:nvSpPr>
        <p:spPr>
          <a:xfrm>
            <a:off x="457200" y="1203480"/>
            <a:ext cx="8229240" cy="2982960"/>
          </a:xfrm>
          <a:prstGeom prst="rect">
            <a:avLst/>
          </a:prstGeom>
          <a:noFill/>
          <a:ln>
            <a:noFill/>
          </a:ln>
        </p:spPr>
        <p:txBody>
          <a:bodyPr lIns="0" tIns="0" rIns="0" bIns="0">
            <a:normAutofit/>
          </a:bodyPr>
          <a:lstStyle/>
          <a:p>
            <a:pPr marL="432000" indent="-324000">
              <a:lnSpc>
                <a:spcPct val="115000"/>
              </a:lnSpc>
              <a:buClr>
                <a:srgbClr val="000000"/>
              </a:buClr>
              <a:buSzPct val="45000"/>
              <a:buFont typeface="Wingdings" charset="2"/>
              <a:buChar char=""/>
            </a:pPr>
            <a:r>
              <a:rPr lang="en-US" sz="1800" b="0" strike="noStrike" spc="-1" dirty="0">
                <a:solidFill>
                  <a:srgbClr val="FFFFFF"/>
                </a:solidFill>
                <a:latin typeface="Roboto"/>
                <a:ea typeface="Roboto"/>
              </a:rPr>
              <a:t>N. R. </a:t>
            </a:r>
            <a:r>
              <a:rPr lang="en-US" sz="1800" b="0" strike="noStrike" spc="-1" dirty="0" err="1">
                <a:solidFill>
                  <a:srgbClr val="FFFFFF"/>
                </a:solidFill>
                <a:latin typeface="Roboto"/>
                <a:ea typeface="Roboto"/>
              </a:rPr>
              <a:t>Thabotharan</a:t>
            </a:r>
            <a:r>
              <a:rPr lang="en-US" sz="1800" b="0" strike="noStrike" spc="-1" dirty="0">
                <a:solidFill>
                  <a:srgbClr val="FFFFFF"/>
                </a:solidFill>
                <a:latin typeface="Roboto"/>
                <a:ea typeface="Roboto"/>
              </a:rPr>
              <a:t> </a:t>
            </a:r>
            <a:r>
              <a:rPr lang="en-US" sz="1800" b="0" strike="noStrike" spc="-1" dirty="0" err="1">
                <a:solidFill>
                  <a:srgbClr val="FFFFFF"/>
                </a:solidFill>
                <a:latin typeface="Roboto"/>
                <a:ea typeface="Roboto"/>
              </a:rPr>
              <a:t>Kathiravelu</a:t>
            </a:r>
            <a:r>
              <a:rPr lang="en-US" sz="1800" b="0" strike="noStrike" spc="-1" dirty="0">
                <a:solidFill>
                  <a:srgbClr val="FFFFFF"/>
                </a:solidFill>
                <a:latin typeface="Roboto"/>
                <a:ea typeface="Roboto"/>
              </a:rPr>
              <a:t>, "Self similarity and predictability of contact opportunities in Opportunistic Networks," in Networks (ICON), 2012 18th IEEE International Conference, Singapore, 2012.</a:t>
            </a:r>
            <a:endParaRPr lang="en-US" sz="1800" b="0" strike="noStrike" spc="-1" dirty="0">
              <a:latin typeface="Arial"/>
            </a:endParaRPr>
          </a:p>
          <a:p>
            <a:pPr marL="432000" indent="-324000">
              <a:lnSpc>
                <a:spcPct val="115000"/>
              </a:lnSpc>
              <a:buClr>
                <a:srgbClr val="000000"/>
              </a:buClr>
              <a:buSzPct val="45000"/>
              <a:buFont typeface="Wingdings" charset="2"/>
              <a:buChar char=""/>
            </a:pPr>
            <a:r>
              <a:rPr lang="en-US" sz="1800" b="0" strike="noStrike" spc="-1" dirty="0">
                <a:solidFill>
                  <a:srgbClr val="FFFFFF"/>
                </a:solidFill>
                <a:latin typeface="Roboto"/>
                <a:ea typeface="Roboto"/>
              </a:rPr>
              <a:t>A. P. a. M. C. Luciana </a:t>
            </a:r>
            <a:r>
              <a:rPr lang="en-US" sz="1800" b="0" strike="noStrike" spc="-1" dirty="0" err="1">
                <a:solidFill>
                  <a:srgbClr val="FFFFFF"/>
                </a:solidFill>
                <a:latin typeface="Roboto"/>
                <a:ea typeface="Roboto"/>
              </a:rPr>
              <a:t>Pelusi</a:t>
            </a:r>
            <a:r>
              <a:rPr lang="en-US" sz="1800" b="0" strike="noStrike" spc="-1" dirty="0">
                <a:solidFill>
                  <a:srgbClr val="FFFFFF"/>
                </a:solidFill>
                <a:latin typeface="Roboto"/>
                <a:ea typeface="Roboto"/>
              </a:rPr>
              <a:t>, "Opportunistic </a:t>
            </a:r>
            <a:r>
              <a:rPr lang="en-US" sz="1800" b="0" strike="noStrike" spc="-1" dirty="0" err="1">
                <a:solidFill>
                  <a:srgbClr val="FFFFFF"/>
                </a:solidFill>
                <a:latin typeface="Roboto"/>
                <a:ea typeface="Roboto"/>
              </a:rPr>
              <a:t>networking:Data</a:t>
            </a:r>
            <a:r>
              <a:rPr lang="en-US" sz="1800" b="0" strike="noStrike" spc="-1" dirty="0">
                <a:solidFill>
                  <a:srgbClr val="FFFFFF"/>
                </a:solidFill>
                <a:latin typeface="Roboto"/>
                <a:ea typeface="Roboto"/>
              </a:rPr>
              <a:t> Forwarding in Disconnected Mobile Ad hoc Networks," IEEE Communications Magazine, 2006.</a:t>
            </a:r>
            <a:endParaRPr lang="en-US" sz="1800" b="0" strike="noStrike" spc="-1" dirty="0">
              <a:latin typeface="Arial"/>
            </a:endParaRPr>
          </a:p>
          <a:p>
            <a:pPr marL="432000" indent="-324000">
              <a:spcBef>
                <a:spcPts val="1417"/>
              </a:spcBef>
              <a:buClr>
                <a:srgbClr val="000000"/>
              </a:buClr>
              <a:buSzPct val="45000"/>
              <a:buFont typeface="Wingdings" charset="2"/>
              <a:buChar char=""/>
            </a:pPr>
            <a:r>
              <a:rPr lang="en-US" sz="1800" b="0" strike="noStrike" spc="-1" dirty="0">
                <a:solidFill>
                  <a:srgbClr val="FFFFFF"/>
                </a:solidFill>
                <a:latin typeface="Roboto"/>
                <a:ea typeface="Roboto"/>
              </a:rPr>
              <a:t>C. </a:t>
            </a:r>
            <a:r>
              <a:rPr lang="en-US" sz="1800" b="0" strike="noStrike" spc="-1" dirty="0" err="1">
                <a:solidFill>
                  <a:srgbClr val="FFFFFF"/>
                </a:solidFill>
                <a:latin typeface="Roboto"/>
                <a:ea typeface="Roboto"/>
              </a:rPr>
              <a:t>Weerasooriya</a:t>
            </a:r>
            <a:r>
              <a:rPr lang="en-US" sz="1800" b="0" strike="noStrike" spc="-1" dirty="0">
                <a:solidFill>
                  <a:srgbClr val="FFFFFF"/>
                </a:solidFill>
                <a:latin typeface="Roboto"/>
                <a:ea typeface="Roboto"/>
              </a:rPr>
              <a:t> and D.N. </a:t>
            </a:r>
            <a:r>
              <a:rPr lang="en-US" sz="1800" b="0" strike="noStrike" spc="-1" dirty="0" err="1">
                <a:solidFill>
                  <a:srgbClr val="FFFFFF"/>
                </a:solidFill>
                <a:latin typeface="Roboto"/>
                <a:ea typeface="Roboto"/>
              </a:rPr>
              <a:t>Ranasinghe</a:t>
            </a:r>
            <a:r>
              <a:rPr lang="en-US" sz="1800" b="0" strike="noStrike" spc="-1" dirty="0">
                <a:solidFill>
                  <a:srgbClr val="FFFFFF"/>
                </a:solidFill>
                <a:latin typeface="Roboto"/>
                <a:ea typeface="Roboto"/>
              </a:rPr>
              <a:t>, "Opportunistic Persistent Data Storage", Computer, 2016.</a:t>
            </a:r>
            <a:endParaRPr lang="en-US" sz="1800" b="0" strike="noStrike" spc="-1" dirty="0">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480600" y="1765080"/>
            <a:ext cx="8220600" cy="9061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noAutofit/>
          </a:bodyPr>
          <a:lstStyle/>
          <a:p>
            <a:pPr algn="ctr">
              <a:lnSpc>
                <a:spcPct val="100000"/>
              </a:lnSpc>
            </a:pPr>
            <a:r>
              <a:rPr lang="en-US" sz="4800" b="0" strike="noStrike" spc="-1">
                <a:solidFill>
                  <a:srgbClr val="FFFFFF"/>
                </a:solidFill>
                <a:latin typeface="Roboto Slab"/>
                <a:ea typeface="Roboto Slab"/>
              </a:rPr>
              <a:t>Thank you!</a:t>
            </a:r>
            <a:endParaRPr lang="en-US" sz="4800" b="0" strike="noStrike" spc="-1">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TotalTime>
  <Words>374</Words>
  <Application>Microsoft Office PowerPoint</Application>
  <PresentationFormat>On-screen Show (16:9)</PresentationFormat>
  <Paragraphs>39</Paragraphs>
  <Slides>8</Slides>
  <Notes>0</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Office Theme</vt:lpstr>
      <vt:lpstr>Office Theme</vt:lpstr>
      <vt:lpstr>Office Theme</vt: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dc:description/>
  <cp:lastModifiedBy>CSStaff</cp:lastModifiedBy>
  <cp:revision>8</cp:revision>
  <dcterms:modified xsi:type="dcterms:W3CDTF">2019-10-19T05:07:05Z</dcterms:modified>
  <dc:language>en-US</dc:language>
</cp:coreProperties>
</file>