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
      <p:font typeface="Maven Pro"/>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19" Type="http://schemas.openxmlformats.org/officeDocument/2006/relationships/font" Target="fonts/MavenPro-bold.fntdata"/><Relationship Id="rId6" Type="http://schemas.openxmlformats.org/officeDocument/2006/relationships/slide" Target="slides/slide1.xml"/><Relationship Id="rId18" Type="http://schemas.openxmlformats.org/officeDocument/2006/relationships/font" Target="fonts/Maven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g652ae637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652ae637c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652991daeb_0_8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652991daeb_0_8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652991daeb_0_1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652991daeb_0_1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652991daeb_0_1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652991daeb_0_1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652991daeb_0_1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652991daeb_0_1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0" name="Shape 310"/>
        <p:cNvGrpSpPr/>
        <p:nvPr/>
      </p:nvGrpSpPr>
      <p:grpSpPr>
        <a:xfrm>
          <a:off x="0" y="0"/>
          <a:ext cx="0" cy="0"/>
          <a:chOff x="0" y="0"/>
          <a:chExt cx="0" cy="0"/>
        </a:xfrm>
      </p:grpSpPr>
      <p:sp>
        <p:nvSpPr>
          <p:cNvPr id="311" name="Google Shape;311;g652991daeb_0_1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652991daeb_0_1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6" name="Shape 316"/>
        <p:cNvGrpSpPr/>
        <p:nvPr/>
      </p:nvGrpSpPr>
      <p:grpSpPr>
        <a:xfrm>
          <a:off x="0" y="0"/>
          <a:ext cx="0" cy="0"/>
          <a:chOff x="0" y="0"/>
          <a:chExt cx="0" cy="0"/>
        </a:xfrm>
      </p:grpSpPr>
      <p:sp>
        <p:nvSpPr>
          <p:cNvPr id="317" name="Google Shape;317;g652991daeb_0_8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652991daeb_0_8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276" name="Shape 276"/>
        <p:cNvGrpSpPr/>
        <p:nvPr/>
      </p:nvGrpSpPr>
      <p:grpSpPr>
        <a:xfrm>
          <a:off x="0" y="0"/>
          <a:ext cx="0" cy="0"/>
          <a:chOff x="0" y="0"/>
          <a:chExt cx="0" cy="0"/>
        </a:xfrm>
      </p:grpSpPr>
      <p:sp>
        <p:nvSpPr>
          <p:cNvPr id="277" name="Google Shape;277;p13"/>
          <p:cNvSpPr txBox="1"/>
          <p:nvPr>
            <p:ph type="title"/>
          </p:nvPr>
        </p:nvSpPr>
        <p:spPr>
          <a:xfrm>
            <a:off x="353775" y="546750"/>
            <a:ext cx="8450100" cy="1872900"/>
          </a:xfrm>
          <a:prstGeom prst="rect">
            <a:avLst/>
          </a:prstGeom>
        </p:spPr>
        <p:txBody>
          <a:bodyPr anchorCtr="0" anchor="ctr" bIns="91425" lIns="91425" spcFirstLastPara="1" rIns="91425" wrap="square" tIns="91425">
            <a:noAutofit/>
          </a:bodyPr>
          <a:lstStyle/>
          <a:p>
            <a:pPr indent="-457200" lvl="0" marL="457200" rtl="0" algn="l">
              <a:spcBef>
                <a:spcPts val="0"/>
              </a:spcBef>
              <a:spcAft>
                <a:spcPts val="0"/>
              </a:spcAft>
              <a:buSzPts val="3600"/>
              <a:buChar char="➢"/>
            </a:pPr>
            <a:r>
              <a:rPr lang="en-GB"/>
              <a:t>C</a:t>
            </a:r>
            <a:r>
              <a:rPr lang="en-GB"/>
              <a:t>an we design a computer that can “hear” as humans do?</a:t>
            </a:r>
            <a:endParaRPr/>
          </a:p>
        </p:txBody>
      </p:sp>
      <p:sp>
        <p:nvSpPr>
          <p:cNvPr id="278" name="Google Shape;278;p13"/>
          <p:cNvSpPr txBox="1"/>
          <p:nvPr>
            <p:ph type="title"/>
          </p:nvPr>
        </p:nvSpPr>
        <p:spPr>
          <a:xfrm>
            <a:off x="353775" y="2250350"/>
            <a:ext cx="8450100" cy="1872900"/>
          </a:xfrm>
          <a:prstGeom prst="rect">
            <a:avLst/>
          </a:prstGeom>
        </p:spPr>
        <p:txBody>
          <a:bodyPr anchorCtr="0" anchor="ctr" bIns="91425" lIns="91425" spcFirstLastPara="1" rIns="91425" wrap="square" tIns="91425">
            <a:noAutofit/>
          </a:bodyPr>
          <a:lstStyle/>
          <a:p>
            <a:pPr indent="-457200" lvl="0" marL="457200" rtl="0" algn="l">
              <a:spcBef>
                <a:spcPts val="0"/>
              </a:spcBef>
              <a:spcAft>
                <a:spcPts val="0"/>
              </a:spcAft>
              <a:buSzPts val="3600"/>
              <a:buChar char="➢"/>
            </a:pPr>
            <a:r>
              <a:rPr lang="en-GB"/>
              <a:t>W</a:t>
            </a:r>
            <a:r>
              <a:rPr lang="en-GB"/>
              <a:t>hat do you think about the hearing sense of a machine</a:t>
            </a:r>
            <a:r>
              <a:rPr lang="en-GB"/>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82" name="Shape 282"/>
        <p:cNvGrpSpPr/>
        <p:nvPr/>
      </p:nvGrpSpPr>
      <p:grpSpPr>
        <a:xfrm>
          <a:off x="0" y="0"/>
          <a:ext cx="0" cy="0"/>
          <a:chOff x="0" y="0"/>
          <a:chExt cx="0" cy="0"/>
        </a:xfrm>
      </p:grpSpPr>
      <p:sp>
        <p:nvSpPr>
          <p:cNvPr id="283" name="Google Shape;283;p14"/>
          <p:cNvSpPr txBox="1"/>
          <p:nvPr>
            <p:ph type="title"/>
          </p:nvPr>
        </p:nvSpPr>
        <p:spPr>
          <a:xfrm>
            <a:off x="769550" y="187450"/>
            <a:ext cx="7993500" cy="3573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sz="4600"/>
              <a:t>Instruments Identification </a:t>
            </a:r>
            <a:endParaRPr sz="4600"/>
          </a:p>
          <a:p>
            <a:pPr indent="457200" lvl="0" marL="2743200" rtl="0" algn="l">
              <a:spcBef>
                <a:spcPts val="0"/>
              </a:spcBef>
              <a:spcAft>
                <a:spcPts val="0"/>
              </a:spcAft>
              <a:buNone/>
            </a:pPr>
            <a:r>
              <a:rPr lang="en-GB" sz="4600"/>
              <a:t>for </a:t>
            </a:r>
            <a:endParaRPr sz="4600"/>
          </a:p>
          <a:p>
            <a:pPr indent="457200" lvl="0" marL="914400" rtl="0" algn="l">
              <a:spcBef>
                <a:spcPts val="0"/>
              </a:spcBef>
              <a:spcAft>
                <a:spcPts val="0"/>
              </a:spcAft>
              <a:buNone/>
            </a:pPr>
            <a:r>
              <a:rPr lang="en-GB" sz="4600"/>
              <a:t>Real World Music</a:t>
            </a:r>
            <a:endParaRPr sz="4600"/>
          </a:p>
        </p:txBody>
      </p:sp>
      <p:sp>
        <p:nvSpPr>
          <p:cNvPr id="284" name="Google Shape;284;p14"/>
          <p:cNvSpPr txBox="1"/>
          <p:nvPr>
            <p:ph idx="4294967295" type="subTitle"/>
          </p:nvPr>
        </p:nvSpPr>
        <p:spPr>
          <a:xfrm>
            <a:off x="824000" y="3722100"/>
            <a:ext cx="3199200" cy="1421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GB" sz="2000">
                <a:solidFill>
                  <a:srgbClr val="EFEFEF"/>
                </a:solidFill>
              </a:rPr>
              <a:t>Supervisor</a:t>
            </a:r>
            <a:endParaRPr sz="2000">
              <a:solidFill>
                <a:srgbClr val="EFEFEF"/>
              </a:solidFill>
            </a:endParaRPr>
          </a:p>
          <a:p>
            <a:pPr indent="0" lvl="0" marL="0" rtl="0" algn="l">
              <a:lnSpc>
                <a:spcPct val="150000"/>
              </a:lnSpc>
              <a:spcBef>
                <a:spcPts val="200"/>
              </a:spcBef>
              <a:spcAft>
                <a:spcPts val="200"/>
              </a:spcAft>
              <a:buNone/>
            </a:pPr>
            <a:r>
              <a:rPr lang="en-GB" sz="2000">
                <a:solidFill>
                  <a:srgbClr val="EFEFEF"/>
                </a:solidFill>
              </a:rPr>
              <a:t>Dr. E. Y. A. Charles</a:t>
            </a:r>
            <a:endParaRPr sz="2000">
              <a:solidFill>
                <a:srgbClr val="EFEFEF"/>
              </a:solidFill>
            </a:endParaRPr>
          </a:p>
        </p:txBody>
      </p:sp>
      <p:sp>
        <p:nvSpPr>
          <p:cNvPr id="285" name="Google Shape;285;p14"/>
          <p:cNvSpPr txBox="1"/>
          <p:nvPr>
            <p:ph idx="4294967295" type="subTitle"/>
          </p:nvPr>
        </p:nvSpPr>
        <p:spPr>
          <a:xfrm>
            <a:off x="5100000" y="3760750"/>
            <a:ext cx="4044000" cy="1124100"/>
          </a:xfrm>
          <a:prstGeom prst="rect">
            <a:avLst/>
          </a:prstGeom>
        </p:spPr>
        <p:txBody>
          <a:bodyPr anchorCtr="0" anchor="t" bIns="91425" lIns="91425" spcFirstLastPara="1" rIns="91425" wrap="square" tIns="91425">
            <a:noAutofit/>
          </a:bodyPr>
          <a:lstStyle/>
          <a:p>
            <a:pPr indent="0" lvl="0" marL="0" rtl="0" algn="l">
              <a:lnSpc>
                <a:spcPct val="112000"/>
              </a:lnSpc>
              <a:spcBef>
                <a:spcPts val="0"/>
              </a:spcBef>
              <a:spcAft>
                <a:spcPts val="0"/>
              </a:spcAft>
              <a:buNone/>
            </a:pPr>
            <a:r>
              <a:rPr lang="en-GB" sz="2000">
                <a:solidFill>
                  <a:srgbClr val="D9D9D9"/>
                </a:solidFill>
              </a:rPr>
              <a:t>Research by</a:t>
            </a:r>
            <a:endParaRPr sz="2000">
              <a:solidFill>
                <a:srgbClr val="D9D9D9"/>
              </a:solidFill>
            </a:endParaRPr>
          </a:p>
          <a:p>
            <a:pPr indent="0" lvl="0" marL="0" rtl="0" algn="l">
              <a:lnSpc>
                <a:spcPct val="112000"/>
              </a:lnSpc>
              <a:spcBef>
                <a:spcPts val="800"/>
              </a:spcBef>
              <a:spcAft>
                <a:spcPts val="800"/>
              </a:spcAft>
              <a:buNone/>
            </a:pPr>
            <a:r>
              <a:rPr lang="en-GB" sz="2000">
                <a:solidFill>
                  <a:srgbClr val="D9D9D9"/>
                </a:solidFill>
              </a:rPr>
              <a:t>P. Thamilvaanan(2015/CSC/014)</a:t>
            </a:r>
            <a:endParaRPr sz="2000">
              <a:solidFill>
                <a:srgbClr val="D9D9D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9" name="Shape 289"/>
        <p:cNvGrpSpPr/>
        <p:nvPr/>
      </p:nvGrpSpPr>
      <p:grpSpPr>
        <a:xfrm>
          <a:off x="0" y="0"/>
          <a:ext cx="0" cy="0"/>
          <a:chOff x="0" y="0"/>
          <a:chExt cx="0" cy="0"/>
        </a:xfrm>
      </p:grpSpPr>
      <p:sp>
        <p:nvSpPr>
          <p:cNvPr id="290" name="Google Shape;290;p15"/>
          <p:cNvSpPr txBox="1"/>
          <p:nvPr>
            <p:ph type="title"/>
          </p:nvPr>
        </p:nvSpPr>
        <p:spPr>
          <a:xfrm>
            <a:off x="1303800" y="598575"/>
            <a:ext cx="6452400" cy="68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Demand of this work</a:t>
            </a:r>
            <a:endParaRPr/>
          </a:p>
        </p:txBody>
      </p:sp>
      <p:sp>
        <p:nvSpPr>
          <p:cNvPr id="291" name="Google Shape;291;p15"/>
          <p:cNvSpPr txBox="1"/>
          <p:nvPr>
            <p:ph idx="1" type="body"/>
          </p:nvPr>
        </p:nvSpPr>
        <p:spPr>
          <a:xfrm>
            <a:off x="1303800" y="1191475"/>
            <a:ext cx="7282200" cy="3646800"/>
          </a:xfrm>
          <a:prstGeom prst="rect">
            <a:avLst/>
          </a:prstGeom>
        </p:spPr>
        <p:txBody>
          <a:bodyPr anchorCtr="0" anchor="t" bIns="91425" lIns="91425" spcFirstLastPara="1" rIns="91425" wrap="square" tIns="91425">
            <a:noAutofit/>
          </a:bodyPr>
          <a:lstStyle/>
          <a:p>
            <a:pPr indent="-355600" lvl="0" marL="457200" rtl="0" algn="l">
              <a:spcBef>
                <a:spcPts val="1000"/>
              </a:spcBef>
              <a:spcAft>
                <a:spcPts val="0"/>
              </a:spcAft>
              <a:buSzPts val="2000"/>
              <a:buChar char="●"/>
            </a:pPr>
            <a:r>
              <a:rPr lang="en-GB" sz="2000"/>
              <a:t>The identification of the instruments playing in a polyphonic music signal is an important and unsolved problem in MIR (Music Information Retrieval).</a:t>
            </a:r>
            <a:endParaRPr sz="2000"/>
          </a:p>
          <a:p>
            <a:pPr indent="-355600" lvl="0" marL="457200" rtl="0" algn="l">
              <a:spcBef>
                <a:spcPts val="1600"/>
              </a:spcBef>
              <a:spcAft>
                <a:spcPts val="0"/>
              </a:spcAft>
              <a:buSzPts val="2000"/>
              <a:buChar char="●"/>
            </a:pPr>
            <a:r>
              <a:rPr lang="en-GB" sz="2000"/>
              <a:t>Recognizing musical instruments is the major issue in Music transcription of Digital Audio Processing.</a:t>
            </a:r>
            <a:endParaRPr sz="2000"/>
          </a:p>
          <a:p>
            <a:pPr indent="-355600" lvl="0" marL="457200" rtl="0" algn="l">
              <a:spcBef>
                <a:spcPts val="1000"/>
              </a:spcBef>
              <a:spcAft>
                <a:spcPts val="1600"/>
              </a:spcAft>
              <a:buSzPts val="2000"/>
              <a:buChar char="●"/>
            </a:pPr>
            <a:r>
              <a:rPr lang="en-GB" sz="2000"/>
              <a:t>Music genres depend on  instruments which are used in a music. (typical jazz musics are composed of piano or guitar, double bass and drums and a wind instrument or a singer)</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16"/>
          <p:cNvSpPr txBox="1"/>
          <p:nvPr>
            <p:ph type="title"/>
          </p:nvPr>
        </p:nvSpPr>
        <p:spPr>
          <a:xfrm>
            <a:off x="1303800" y="367250"/>
            <a:ext cx="5717400" cy="735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Previous Researches</a:t>
            </a:r>
            <a:endParaRPr/>
          </a:p>
        </p:txBody>
      </p:sp>
      <p:sp>
        <p:nvSpPr>
          <p:cNvPr id="297" name="Google Shape;297;p16"/>
          <p:cNvSpPr txBox="1"/>
          <p:nvPr>
            <p:ph idx="1" type="body"/>
          </p:nvPr>
        </p:nvSpPr>
        <p:spPr>
          <a:xfrm>
            <a:off x="1235775" y="1102250"/>
            <a:ext cx="7078200" cy="391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Before 2003 : There were several researches  in this area but only for Isolated notes and Monophonic music with 70% average accuracy.</a:t>
            </a:r>
            <a:endParaRPr sz="1800"/>
          </a:p>
          <a:p>
            <a:pPr indent="0" lvl="0" marL="0" rtl="0" algn="l">
              <a:spcBef>
                <a:spcPts val="1600"/>
              </a:spcBef>
              <a:spcAft>
                <a:spcPts val="0"/>
              </a:spcAft>
              <a:buNone/>
            </a:pPr>
            <a:r>
              <a:rPr lang="en-GB" sz="1800"/>
              <a:t>2003 - 2015 : In this period people started researching on this field  with Polyphonic music. They used traditional methods to solve this problem. However they got less accuracy like below 50% and also the number of instruments were limited.</a:t>
            </a:r>
            <a:endParaRPr sz="1800"/>
          </a:p>
          <a:p>
            <a:pPr indent="0" lvl="0" marL="0" rtl="0" algn="l">
              <a:spcBef>
                <a:spcPts val="1600"/>
              </a:spcBef>
              <a:spcAft>
                <a:spcPts val="1600"/>
              </a:spcAft>
              <a:buNone/>
            </a:pPr>
            <a:r>
              <a:rPr lang="en-GB" sz="1800"/>
              <a:t>After 2015 : These days researchers came up with Deep learning approaches using CNN to identify polyphonic music. This approach is better comparing to other traditional approaches but it still lack enough accuracy.</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17"/>
          <p:cNvSpPr txBox="1"/>
          <p:nvPr>
            <p:ph type="title"/>
          </p:nvPr>
        </p:nvSpPr>
        <p:spPr>
          <a:xfrm>
            <a:off x="1303800" y="598575"/>
            <a:ext cx="6928500" cy="97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Research Improvement target</a:t>
            </a:r>
            <a:endParaRPr/>
          </a:p>
        </p:txBody>
      </p:sp>
      <p:sp>
        <p:nvSpPr>
          <p:cNvPr id="303" name="Google Shape;303;p17"/>
          <p:cNvSpPr txBox="1"/>
          <p:nvPr>
            <p:ph idx="1" type="body"/>
          </p:nvPr>
        </p:nvSpPr>
        <p:spPr>
          <a:xfrm>
            <a:off x="1074925" y="1252750"/>
            <a:ext cx="7649700" cy="32787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GB" sz="1800"/>
              <a:t>With having </a:t>
            </a:r>
            <a:r>
              <a:rPr lang="en-GB" sz="1800"/>
              <a:t>research</a:t>
            </a:r>
            <a:r>
              <a:rPr lang="en-GB" sz="1800"/>
              <a:t> already started on this topic with Polyphonic music but only with the instruments’ sound i.e. without external disturbances and also with low accuracy</a:t>
            </a:r>
            <a:endParaRPr sz="1800"/>
          </a:p>
          <a:p>
            <a:pPr indent="0" lvl="0" marL="457200" rtl="0" algn="l">
              <a:spcBef>
                <a:spcPts val="1600"/>
              </a:spcBef>
              <a:spcAft>
                <a:spcPts val="0"/>
              </a:spcAft>
              <a:buNone/>
            </a:pPr>
            <a:r>
              <a:rPr lang="en-GB" sz="1800"/>
              <a:t>I am planning to improve the accuracy with better improvement and using of decision model.</a:t>
            </a:r>
            <a:endParaRPr sz="1800"/>
          </a:p>
          <a:p>
            <a:pPr indent="0" lvl="0" marL="457200" rtl="0" algn="l">
              <a:spcBef>
                <a:spcPts val="1600"/>
              </a:spcBef>
              <a:spcAft>
                <a:spcPts val="0"/>
              </a:spcAft>
              <a:buNone/>
            </a:pPr>
            <a:r>
              <a:rPr lang="en-GB" sz="1800"/>
              <a:t>And also if possible I will try to improve the recognition of instrument in polyphonic music along with the presence of external disturbances which is the real-world scenario.</a:t>
            </a:r>
            <a:endParaRPr sz="1800"/>
          </a:p>
          <a:p>
            <a:pPr indent="0" lvl="0" marL="457200" rtl="0" algn="l">
              <a:spcBef>
                <a:spcPts val="1600"/>
              </a:spcBef>
              <a:spcAft>
                <a:spcPts val="0"/>
              </a:spcAft>
              <a:buNone/>
            </a:pPr>
            <a:r>
              <a:t/>
            </a:r>
            <a:endParaRPr/>
          </a:p>
          <a:p>
            <a:pPr indent="0" lvl="0" marL="45720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18"/>
          <p:cNvSpPr txBox="1"/>
          <p:nvPr>
            <p:ph type="title"/>
          </p:nvPr>
        </p:nvSpPr>
        <p:spPr>
          <a:xfrm>
            <a:off x="1303800" y="598575"/>
            <a:ext cx="5023500" cy="72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Datasets for my future work</a:t>
            </a:r>
            <a:endParaRPr/>
          </a:p>
        </p:txBody>
      </p:sp>
      <p:sp>
        <p:nvSpPr>
          <p:cNvPr id="309" name="Google Shape;309;p18"/>
          <p:cNvSpPr txBox="1"/>
          <p:nvPr>
            <p:ph idx="1" type="body"/>
          </p:nvPr>
        </p:nvSpPr>
        <p:spPr>
          <a:xfrm>
            <a:off x="1303800" y="1923600"/>
            <a:ext cx="6329700" cy="12963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GB" sz="3000"/>
              <a:t>Medley DB </a:t>
            </a:r>
            <a:r>
              <a:rPr lang="en-GB" sz="1800"/>
              <a:t>(contains 330 multi-tracks)</a:t>
            </a:r>
            <a:endParaRPr sz="1800"/>
          </a:p>
          <a:p>
            <a:pPr indent="-419100" lvl="0" marL="457200" rtl="0" algn="l">
              <a:spcBef>
                <a:spcPts val="0"/>
              </a:spcBef>
              <a:spcAft>
                <a:spcPts val="0"/>
              </a:spcAft>
              <a:buSzPts val="3000"/>
              <a:buChar char="●"/>
            </a:pPr>
            <a:r>
              <a:rPr lang="en-GB" sz="3000"/>
              <a:t>Mixing Secrets </a:t>
            </a:r>
            <a:r>
              <a:rPr lang="en-GB" sz="1800"/>
              <a:t>(contains 258 multi-tracks)</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3" name="Shape 313"/>
        <p:cNvGrpSpPr/>
        <p:nvPr/>
      </p:nvGrpSpPr>
      <p:grpSpPr>
        <a:xfrm>
          <a:off x="0" y="0"/>
          <a:ext cx="0" cy="0"/>
          <a:chOff x="0" y="0"/>
          <a:chExt cx="0" cy="0"/>
        </a:xfrm>
      </p:grpSpPr>
      <p:sp>
        <p:nvSpPr>
          <p:cNvPr id="314" name="Google Shape;314;p19"/>
          <p:cNvSpPr txBox="1"/>
          <p:nvPr>
            <p:ph type="title"/>
          </p:nvPr>
        </p:nvSpPr>
        <p:spPr>
          <a:xfrm>
            <a:off x="1303800" y="598575"/>
            <a:ext cx="3312000" cy="68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References</a:t>
            </a:r>
            <a:endParaRPr/>
          </a:p>
        </p:txBody>
      </p:sp>
      <p:sp>
        <p:nvSpPr>
          <p:cNvPr id="315" name="Google Shape;315;p19"/>
          <p:cNvSpPr txBox="1"/>
          <p:nvPr>
            <p:ph idx="1" type="body"/>
          </p:nvPr>
        </p:nvSpPr>
        <p:spPr>
          <a:xfrm>
            <a:off x="1303800" y="1164250"/>
            <a:ext cx="7636200" cy="36390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GB" sz="1600"/>
              <a:t>Jana Eggink and Guy J. Brown, “A missing feature approach to instrument identification in polyphonic music,” in IEEE International Conference on Acoustics, Speech and Signal Processing (ICASSP), Hong Kong, April 2003, pp. 553–556.</a:t>
            </a:r>
            <a:endParaRPr sz="1600"/>
          </a:p>
          <a:p>
            <a:pPr indent="-330200" lvl="0" marL="457200" rtl="0" algn="l">
              <a:spcBef>
                <a:spcPts val="0"/>
              </a:spcBef>
              <a:spcAft>
                <a:spcPts val="0"/>
              </a:spcAft>
              <a:buSzPts val="1600"/>
              <a:buChar char="●"/>
            </a:pPr>
            <a:r>
              <a:rPr lang="en-GB" sz="1600"/>
              <a:t>S. Essid, G. Richard, and B. David, “Instrument recognition in polyphonic music,” in Proc. ICASSP, Philadelphia, USA, 2005.</a:t>
            </a:r>
            <a:endParaRPr sz="1600"/>
          </a:p>
          <a:p>
            <a:pPr indent="-330200" lvl="0" marL="457200" rtl="0" algn="l">
              <a:spcBef>
                <a:spcPts val="0"/>
              </a:spcBef>
              <a:spcAft>
                <a:spcPts val="0"/>
              </a:spcAft>
              <a:buSzPts val="1600"/>
              <a:buChar char="●"/>
            </a:pPr>
            <a:r>
              <a:rPr lang="en-GB" sz="1600"/>
              <a:t>T. Heittola, A. Klapuri, and T. Virtanen, “Musical instrument recognition in polyphonic audio using source-filter model for sound separation,” in Proc. 10th Int. Soc. for Music Inf. Retrieval Conf. (ISMIR), Kobe, Japan, 2009, pp. 327–332.</a:t>
            </a:r>
            <a:endParaRPr sz="1600"/>
          </a:p>
          <a:p>
            <a:pPr indent="-330200" lvl="0" marL="457200" rtl="0" algn="l">
              <a:spcBef>
                <a:spcPts val="0"/>
              </a:spcBef>
              <a:spcAft>
                <a:spcPts val="0"/>
              </a:spcAft>
              <a:buSzPts val="1600"/>
              <a:buChar char="●"/>
            </a:pPr>
            <a:r>
              <a:rPr lang="en-GB" sz="1600"/>
              <a:t>Emre Cakir, Toni Heittola, Heikki Huttunen, and Tuomas Virtanen. Polyphonic sound event detection using multi label deep neural networks. In Proc. International Joint Conference on Neural Networks (IJCNN), pages 1–7, 2015.</a:t>
            </a:r>
            <a:endParaRPr sz="1600"/>
          </a:p>
          <a:p>
            <a:pPr indent="0" lvl="0" marL="45720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319" name="Shape 319"/>
        <p:cNvGrpSpPr/>
        <p:nvPr/>
      </p:nvGrpSpPr>
      <p:grpSpPr>
        <a:xfrm>
          <a:off x="0" y="0"/>
          <a:ext cx="0" cy="0"/>
          <a:chOff x="0" y="0"/>
          <a:chExt cx="0" cy="0"/>
        </a:xfrm>
      </p:grpSpPr>
      <p:sp>
        <p:nvSpPr>
          <p:cNvPr id="320" name="Google Shape;320;p20"/>
          <p:cNvSpPr txBox="1"/>
          <p:nvPr>
            <p:ph type="title"/>
          </p:nvPr>
        </p:nvSpPr>
        <p:spPr>
          <a:xfrm>
            <a:off x="1388550" y="1466675"/>
            <a:ext cx="6366900" cy="1863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5500"/>
              <a:t>THANK YOU</a:t>
            </a:r>
            <a:endParaRPr sz="5500"/>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